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6" r:id="rId1"/>
  </p:sldMasterIdLst>
  <p:notesMasterIdLst>
    <p:notesMasterId r:id="rId38"/>
  </p:notesMasterIdLst>
  <p:sldIdLst>
    <p:sldId id="257" r:id="rId2"/>
    <p:sldId id="698" r:id="rId3"/>
    <p:sldId id="699" r:id="rId4"/>
    <p:sldId id="700" r:id="rId5"/>
    <p:sldId id="701" r:id="rId6"/>
    <p:sldId id="702" r:id="rId7"/>
    <p:sldId id="703" r:id="rId8"/>
    <p:sldId id="704" r:id="rId9"/>
    <p:sldId id="705" r:id="rId10"/>
    <p:sldId id="706" r:id="rId11"/>
    <p:sldId id="317" r:id="rId12"/>
    <p:sldId id="721" r:id="rId13"/>
    <p:sldId id="744" r:id="rId14"/>
    <p:sldId id="306" r:id="rId15"/>
    <p:sldId id="735" r:id="rId16"/>
    <p:sldId id="736" r:id="rId17"/>
    <p:sldId id="737" r:id="rId18"/>
    <p:sldId id="738" r:id="rId19"/>
    <p:sldId id="722" r:id="rId20"/>
    <p:sldId id="709" r:id="rId21"/>
    <p:sldId id="713" r:id="rId22"/>
    <p:sldId id="289" r:id="rId23"/>
    <p:sldId id="290" r:id="rId24"/>
    <p:sldId id="291" r:id="rId25"/>
    <p:sldId id="733" r:id="rId26"/>
    <p:sldId id="328" r:id="rId27"/>
    <p:sldId id="731" r:id="rId28"/>
    <p:sldId id="739" r:id="rId29"/>
    <p:sldId id="740" r:id="rId30"/>
    <p:sldId id="741" r:id="rId31"/>
    <p:sldId id="742" r:id="rId32"/>
    <p:sldId id="743" r:id="rId33"/>
    <p:sldId id="299" r:id="rId34"/>
    <p:sldId id="715" r:id="rId35"/>
    <p:sldId id="717" r:id="rId36"/>
    <p:sldId id="718" r:id="rId3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0BAD"/>
    <a:srgbClr val="FFFFFF"/>
    <a:srgbClr val="0F098D"/>
    <a:srgbClr val="CC0099"/>
    <a:srgbClr val="990033"/>
    <a:srgbClr val="003300"/>
    <a:srgbClr val="255CAD"/>
    <a:srgbClr val="206D9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388" autoAdjust="0"/>
    <p:restoredTop sz="93937" autoAdjust="0"/>
  </p:normalViewPr>
  <p:slideViewPr>
    <p:cSldViewPr>
      <p:cViewPr varScale="1">
        <p:scale>
          <a:sx n="70" d="100"/>
          <a:sy n="70" d="100"/>
        </p:scale>
        <p:origin x="1072" y="5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6.wmf"/><Relationship Id="rId1" Type="http://schemas.openxmlformats.org/officeDocument/2006/relationships/image" Target="../media/image15.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9.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2.wmf"/></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png>
</file>

<file path=ppt/media/image13.png>
</file>

<file path=ppt/media/image14.png>
</file>

<file path=ppt/media/image15.png>
</file>

<file path=ppt/media/image16.wmf>
</file>

<file path=ppt/media/image17.jpeg>
</file>

<file path=ppt/media/image18.png>
</file>

<file path=ppt/media/image19.png>
</file>

<file path=ppt/media/image2.png>
</file>

<file path=ppt/media/image20.jpeg>
</file>

<file path=ppt/media/image21.jpeg>
</file>

<file path=ppt/media/image22.wmf>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51782C-B7D9-4622-B453-6BD50505E878}" type="datetimeFigureOut">
              <a:rPr lang="zh-CN" altLang="en-US" smtClean="0"/>
              <a:t>2025/4/5</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26B2B7C-1166-4ED6-A523-0BB3873455EA}" type="slidenum">
              <a:rPr lang="zh-CN" altLang="en-US" smtClean="0"/>
              <a:t>‹#›</a:t>
            </a:fld>
            <a:endParaRPr lang="zh-CN" altLang="en-US"/>
          </a:p>
        </p:txBody>
      </p:sp>
    </p:spTree>
    <p:extLst>
      <p:ext uri="{BB962C8B-B14F-4D97-AF65-F5344CB8AC3E}">
        <p14:creationId xmlns:p14="http://schemas.microsoft.com/office/powerpoint/2010/main" val="39298832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baidu.com/s?wd=%E8%BF%90%E5%8A%A8%E8%B4%9F%E8%8D%B7&amp;tn=44039180_cpr&amp;fenlei=mv6quAkxTZn0IZRqIHckPjm4nH00T1YLuhn4ujN-m1bvujNBuWw90ZwV5Hcvrjm3rH6sPfKWUMw85HfYnjn4nH6sgvPsT6KdThsqpZwYTjCEQLGCpyw9Uz4Bmy-bIi4WUvYETgN-TLwGUv3EPHTsPWn1rj6"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u="sng" dirty="0">
                <a:solidFill>
                  <a:srgbClr val="0000CC"/>
                </a:solidFill>
              </a:rPr>
              <a:t>A4</a:t>
            </a:r>
            <a:r>
              <a:rPr lang="zh-CN" altLang="en-US" sz="1200" b="1" u="sng" dirty="0">
                <a:solidFill>
                  <a:srgbClr val="0000CC"/>
                </a:solidFill>
              </a:rPr>
              <a:t>：</a:t>
            </a:r>
            <a:r>
              <a:rPr lang="en-US" altLang="zh-CN" sz="1200" b="1" u="sng" dirty="0">
                <a:solidFill>
                  <a:srgbClr val="0000CC"/>
                </a:solidFill>
              </a:rPr>
              <a:t>BCD</a:t>
            </a:r>
          </a:p>
          <a:p>
            <a:r>
              <a:rPr lang="en-US" altLang="zh-CN" sz="1200" b="1" u="sng" dirty="0" err="1">
                <a:solidFill>
                  <a:srgbClr val="0000CC"/>
                </a:solidFill>
              </a:rPr>
              <a:t>E,</a:t>
            </a:r>
            <a:r>
              <a:rPr lang="en-US" altLang="zh-CN" sz="1200" b="1" dirty="0" err="1">
                <a:solidFill>
                  <a:srgbClr val="0000CC"/>
                </a:solidFill>
              </a:rPr>
              <a:t>lector,</a:t>
            </a:r>
            <a:r>
              <a:rPr lang="en-US" altLang="zh-CN" sz="1200" b="1" u="sng" dirty="0" err="1">
                <a:solidFill>
                  <a:srgbClr val="0000CC"/>
                </a:solidFill>
              </a:rPr>
              <a:t>c</a:t>
            </a:r>
            <a:r>
              <a:rPr lang="en-US" altLang="zh-CN" sz="1200" b="1" dirty="0" err="1">
                <a:solidFill>
                  <a:srgbClr val="0000CC"/>
                </a:solidFill>
              </a:rPr>
              <a:t>ardi’o</a:t>
            </a:r>
            <a:r>
              <a:rPr lang="en-US" altLang="zh-CN" sz="1200" b="1" u="sng" dirty="0" err="1">
                <a:solidFill>
                  <a:srgbClr val="0000CC"/>
                </a:solidFill>
              </a:rPr>
              <a:t>g</a:t>
            </a:r>
            <a:r>
              <a:rPr lang="en-US" altLang="zh-CN" sz="1200" b="1" dirty="0" err="1">
                <a:solidFill>
                  <a:srgbClr val="0000CC"/>
                </a:solidFill>
              </a:rPr>
              <a:t>raphy</a:t>
            </a:r>
            <a:r>
              <a:rPr lang="zh-CN" altLang="en-US" sz="1200" b="1" dirty="0">
                <a:solidFill>
                  <a:srgbClr val="0000CC"/>
                </a:solidFill>
              </a:rPr>
              <a:t>：</a:t>
            </a:r>
            <a:endParaRPr lang="en-US" altLang="zh-CN" sz="1200" b="1" dirty="0">
              <a:solidFill>
                <a:srgbClr val="0000CC"/>
              </a:solidFill>
            </a:endParaRPr>
          </a:p>
          <a:p>
            <a:r>
              <a:rPr lang="zh-CN" altLang="en-US" sz="1200" b="1" dirty="0">
                <a:solidFill>
                  <a:srgbClr val="0000CC"/>
                </a:solidFill>
              </a:rPr>
              <a:t>心电图随着心搏形成周期性变化</a:t>
            </a:r>
            <a:endParaRPr lang="en-US" altLang="zh-CN" sz="1200" b="1" dirty="0">
              <a:solidFill>
                <a:srgbClr val="0000CC"/>
              </a:solidFill>
            </a:endParaRPr>
          </a:p>
          <a:p>
            <a:r>
              <a:rPr lang="zh-CN" altLang="en-US" dirty="0"/>
              <a:t>项辉，龙天澄，周文良，主编。生理学实验指导。</a:t>
            </a:r>
            <a:r>
              <a:rPr lang="en-US" altLang="zh-CN" dirty="0"/>
              <a:t>2008. </a:t>
            </a:r>
            <a:r>
              <a:rPr lang="zh-CN" altLang="en-US" dirty="0"/>
              <a:t>实验</a:t>
            </a:r>
            <a:r>
              <a:rPr lang="en-US" altLang="zh-CN" dirty="0"/>
              <a:t>6-7</a:t>
            </a:r>
            <a:r>
              <a:rPr lang="zh-CN" altLang="en-US" dirty="0"/>
              <a:t>，人体体表心电图的描记，</a:t>
            </a:r>
            <a:r>
              <a:rPr lang="en-US" altLang="zh-CN" dirty="0"/>
              <a:t>p85.</a:t>
            </a:r>
            <a:r>
              <a:rPr lang="zh-CN" altLang="en-US" dirty="0"/>
              <a:t>图</a:t>
            </a:r>
            <a:r>
              <a:rPr lang="en-US" altLang="zh-CN" dirty="0"/>
              <a:t>6-7-1 A</a:t>
            </a:r>
            <a:endParaRPr lang="zh-CN" altLang="en-US" dirty="0"/>
          </a:p>
        </p:txBody>
      </p:sp>
      <p:sp>
        <p:nvSpPr>
          <p:cNvPr id="4" name="灯片编号占位符 3"/>
          <p:cNvSpPr>
            <a:spLocks noGrp="1"/>
          </p:cNvSpPr>
          <p:nvPr>
            <p:ph type="sldNum" sz="quarter" idx="5"/>
          </p:nvPr>
        </p:nvSpPr>
        <p:spPr/>
        <p:txBody>
          <a:bodyPr/>
          <a:lstStyle/>
          <a:p>
            <a:fld id="{A5582BDE-FB63-44C8-B68A-6C77B18DF681}" type="slidenum">
              <a:rPr lang="zh-CN" altLang="en-US" smtClean="0"/>
              <a:t>2</a:t>
            </a:fld>
            <a:endParaRPr lang="zh-CN" altLang="en-US"/>
          </a:p>
        </p:txBody>
      </p:sp>
    </p:spTree>
    <p:extLst>
      <p:ext uri="{BB962C8B-B14F-4D97-AF65-F5344CB8AC3E}">
        <p14:creationId xmlns:p14="http://schemas.microsoft.com/office/powerpoint/2010/main" val="34535050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05C9592-A1E6-4E91-92B9-BC1A80ECDB71}" type="slidenum">
              <a:rPr lang="zh-CN" altLang="en-US" smtClean="0"/>
              <a:t>11</a:t>
            </a:fld>
            <a:endParaRPr lang="zh-CN" altLang="en-US"/>
          </a:p>
        </p:txBody>
      </p:sp>
    </p:spTree>
    <p:extLst>
      <p:ext uri="{BB962C8B-B14F-4D97-AF65-F5344CB8AC3E}">
        <p14:creationId xmlns:p14="http://schemas.microsoft.com/office/powerpoint/2010/main" val="27340351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1A8FE1-060C-4567-9FE2-877D4C11962F}" type="slidenum">
              <a:rPr lang="zh-CN" altLang="en-US" smtClean="0"/>
              <a:t>12</a:t>
            </a:fld>
            <a:endParaRPr lang="zh-CN" altLang="en-US"/>
          </a:p>
        </p:txBody>
      </p:sp>
    </p:spTree>
    <p:extLst>
      <p:ext uri="{BB962C8B-B14F-4D97-AF65-F5344CB8AC3E}">
        <p14:creationId xmlns:p14="http://schemas.microsoft.com/office/powerpoint/2010/main" val="2312763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26B2B7C-1166-4ED6-A523-0BB3873455EA}" type="slidenum">
              <a:rPr lang="zh-CN" altLang="en-US" smtClean="0"/>
              <a:t>14</a:t>
            </a:fld>
            <a:endParaRPr lang="zh-CN" altLang="en-US"/>
          </a:p>
        </p:txBody>
      </p:sp>
    </p:spTree>
    <p:extLst>
      <p:ext uri="{BB962C8B-B14F-4D97-AF65-F5344CB8AC3E}">
        <p14:creationId xmlns:p14="http://schemas.microsoft.com/office/powerpoint/2010/main" val="22208524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26B2B7C-1166-4ED6-A523-0BB3873455EA}" type="slidenum">
              <a:rPr lang="zh-CN" altLang="en-US" smtClean="0"/>
              <a:t>15</a:t>
            </a:fld>
            <a:endParaRPr lang="zh-CN" altLang="en-US"/>
          </a:p>
        </p:txBody>
      </p:sp>
    </p:spTree>
    <p:extLst>
      <p:ext uri="{BB962C8B-B14F-4D97-AF65-F5344CB8AC3E}">
        <p14:creationId xmlns:p14="http://schemas.microsoft.com/office/powerpoint/2010/main" val="20399491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脉压差，</a:t>
            </a:r>
            <a:r>
              <a:rPr lang="zh-CN" altLang="en-US" sz="1200" dirty="0">
                <a:solidFill>
                  <a:schemeClr val="tx1"/>
                </a:solidFill>
                <a:latin typeface="+mn-ea"/>
              </a:rPr>
              <a:t>如果低于</a:t>
            </a:r>
            <a:r>
              <a:rPr lang="en-US" altLang="zh-CN" sz="1200" dirty="0">
                <a:solidFill>
                  <a:schemeClr val="tx1"/>
                </a:solidFill>
                <a:latin typeface="+mn-ea"/>
              </a:rPr>
              <a:t>20</a:t>
            </a:r>
            <a:r>
              <a:rPr lang="zh-CN" altLang="en-US" sz="1200" dirty="0">
                <a:solidFill>
                  <a:schemeClr val="tx1"/>
                </a:solidFill>
                <a:latin typeface="+mn-ea"/>
              </a:rPr>
              <a:t>叫做血压压差减小，一般都是见于心脏瓣膜病，严重的二尖瓣狭窄，严重的主动脉瓣狭窄。如果血压压差大于</a:t>
            </a:r>
            <a:r>
              <a:rPr lang="en-US" altLang="zh-CN" sz="1200" dirty="0">
                <a:solidFill>
                  <a:schemeClr val="tx1"/>
                </a:solidFill>
                <a:latin typeface="+mn-ea"/>
              </a:rPr>
              <a:t>60</a:t>
            </a:r>
            <a:r>
              <a:rPr lang="zh-CN" altLang="en-US" sz="1200" dirty="0">
                <a:solidFill>
                  <a:schemeClr val="tx1"/>
                </a:solidFill>
                <a:latin typeface="+mn-ea"/>
              </a:rPr>
              <a:t>，这种情况叫做血压压差增大，一般情况下都是见于老年高血压患者。</a:t>
            </a:r>
          </a:p>
          <a:p>
            <a:endParaRPr lang="en-US" altLang="zh-CN" sz="1200" b="1" u="sng" dirty="0">
              <a:solidFill>
                <a:srgbClr val="990033"/>
              </a:solidFill>
              <a:latin typeface="+mn-ea"/>
            </a:endParaRPr>
          </a:p>
          <a:p>
            <a:r>
              <a:rPr lang="zh-CN" altLang="en-US" sz="1200" b="1" u="sng" dirty="0">
                <a:solidFill>
                  <a:srgbClr val="990033"/>
                </a:solidFill>
                <a:latin typeface="+mn-ea"/>
              </a:rPr>
              <a:t>，同时也反应心血管机能对</a:t>
            </a:r>
            <a:r>
              <a:rPr lang="zh-CN" altLang="en-US" sz="1200" b="1" u="sng" strike="noStrike" kern="1200" dirty="0">
                <a:solidFill>
                  <a:srgbClr val="990033"/>
                </a:solidFill>
                <a:effectLst/>
                <a:latin typeface="+mn-ea"/>
                <a:cs typeface="+mn-cs"/>
                <a:hlinkClick r:id="rId3">
                  <a:extLst>
                    <a:ext uri="{A12FA001-AC4F-418D-AE19-62706E023703}">
                      <ahyp:hlinkClr xmlns:ahyp="http://schemas.microsoft.com/office/drawing/2018/hyperlinkcolor" xmlns="" val="tx"/>
                    </a:ext>
                  </a:extLst>
                </a:hlinkClick>
              </a:rPr>
              <a:t>运动负荷</a:t>
            </a:r>
            <a:r>
              <a:rPr lang="zh-CN" altLang="en-US" sz="1200" b="1" u="sng" dirty="0">
                <a:solidFill>
                  <a:srgbClr val="990033"/>
                </a:solidFill>
                <a:latin typeface="+mn-ea"/>
              </a:rPr>
              <a:t>的适应情况</a:t>
            </a:r>
            <a:endParaRPr lang="zh-CN" altLang="en-US" dirty="0"/>
          </a:p>
        </p:txBody>
      </p:sp>
      <p:sp>
        <p:nvSpPr>
          <p:cNvPr id="4" name="灯片编号占位符 3"/>
          <p:cNvSpPr>
            <a:spLocks noGrp="1"/>
          </p:cNvSpPr>
          <p:nvPr>
            <p:ph type="sldNum" sz="quarter" idx="5"/>
          </p:nvPr>
        </p:nvSpPr>
        <p:spPr/>
        <p:txBody>
          <a:bodyPr/>
          <a:lstStyle/>
          <a:p>
            <a:fld id="{626B2B7C-1166-4ED6-A523-0BB3873455EA}" type="slidenum">
              <a:rPr lang="zh-CN" altLang="en-US" smtClean="0"/>
              <a:t>18</a:t>
            </a:fld>
            <a:endParaRPr lang="zh-CN" altLang="en-US"/>
          </a:p>
        </p:txBody>
      </p:sp>
    </p:spTree>
    <p:extLst>
      <p:ext uri="{BB962C8B-B14F-4D97-AF65-F5344CB8AC3E}">
        <p14:creationId xmlns:p14="http://schemas.microsoft.com/office/powerpoint/2010/main" val="13440511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每组一套完整数据即可，如受试者不同意，可以不共享实验结果。</a:t>
            </a:r>
            <a:endParaRPr lang="en-US" altLang="zh-CN" dirty="0"/>
          </a:p>
          <a:p>
            <a:r>
              <a:rPr lang="zh-CN" altLang="en-US" dirty="0"/>
              <a:t>心音换能器胸件尽量靠近听诊器胸件</a:t>
            </a:r>
          </a:p>
          <a:p>
            <a:endParaRPr lang="zh-CN" altLang="en-US" dirty="0"/>
          </a:p>
        </p:txBody>
      </p:sp>
      <p:sp>
        <p:nvSpPr>
          <p:cNvPr id="4" name="灯片编号占位符 3"/>
          <p:cNvSpPr>
            <a:spLocks noGrp="1"/>
          </p:cNvSpPr>
          <p:nvPr>
            <p:ph type="sldNum" sz="quarter" idx="5"/>
          </p:nvPr>
        </p:nvSpPr>
        <p:spPr/>
        <p:txBody>
          <a:bodyPr/>
          <a:lstStyle/>
          <a:p>
            <a:fld id="{626B2B7C-1166-4ED6-A523-0BB3873455EA}" type="slidenum">
              <a:rPr lang="zh-CN" altLang="en-US" smtClean="0"/>
              <a:t>20</a:t>
            </a:fld>
            <a:endParaRPr lang="zh-CN" altLang="en-US"/>
          </a:p>
        </p:txBody>
      </p:sp>
    </p:spTree>
    <p:extLst>
      <p:ext uri="{BB962C8B-B14F-4D97-AF65-F5344CB8AC3E}">
        <p14:creationId xmlns:p14="http://schemas.microsoft.com/office/powerpoint/2010/main" val="20777160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26B2B7C-1166-4ED6-A523-0BB3873455EA}" type="slidenum">
              <a:rPr lang="zh-CN" altLang="en-US" smtClean="0"/>
              <a:t>21</a:t>
            </a:fld>
            <a:endParaRPr lang="zh-CN" altLang="en-US"/>
          </a:p>
        </p:txBody>
      </p:sp>
    </p:spTree>
    <p:extLst>
      <p:ext uri="{BB962C8B-B14F-4D97-AF65-F5344CB8AC3E}">
        <p14:creationId xmlns:p14="http://schemas.microsoft.com/office/powerpoint/2010/main" val="22468754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D2F797-1070-4D37-BE48-E573998CB50E}" type="slidenum">
              <a:rPr lang="zh-CN" altLang="en-US" smtClean="0"/>
              <a:pPr/>
              <a:t>22</a:t>
            </a:fld>
            <a:endParaRPr lang="zh-CN" altLang="en-US"/>
          </a:p>
        </p:txBody>
      </p:sp>
    </p:spTree>
    <p:extLst>
      <p:ext uri="{BB962C8B-B14F-4D97-AF65-F5344CB8AC3E}">
        <p14:creationId xmlns:p14="http://schemas.microsoft.com/office/powerpoint/2010/main" val="15844897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8DF8578-3FBF-480D-9719-3C0517F53839}" type="slidenum">
              <a:rPr lang="zh-CN" altLang="en-US" smtClean="0"/>
              <a:t>23</a:t>
            </a:fld>
            <a:endParaRPr lang="zh-CN" altLang="en-US"/>
          </a:p>
        </p:txBody>
      </p:sp>
    </p:spTree>
    <p:extLst>
      <p:ext uri="{BB962C8B-B14F-4D97-AF65-F5344CB8AC3E}">
        <p14:creationId xmlns:p14="http://schemas.microsoft.com/office/powerpoint/2010/main" val="10634241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8DF8578-3FBF-480D-9719-3C0517F53839}" type="slidenum">
              <a:rPr lang="zh-CN" altLang="en-US" smtClean="0"/>
              <a:t>24</a:t>
            </a:fld>
            <a:endParaRPr lang="zh-CN" altLang="en-US"/>
          </a:p>
        </p:txBody>
      </p:sp>
    </p:spTree>
    <p:extLst>
      <p:ext uri="{BB962C8B-B14F-4D97-AF65-F5344CB8AC3E}">
        <p14:creationId xmlns:p14="http://schemas.microsoft.com/office/powerpoint/2010/main" val="2547556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00000"/>
              </a:lnSpc>
              <a:spcBef>
                <a:spcPts val="1200"/>
              </a:spcBef>
              <a:spcAft>
                <a:spcPts val="0"/>
              </a:spcAft>
              <a:buClrTx/>
              <a:buSzTx/>
              <a:buFontTx/>
              <a:buNone/>
              <a:tabLst/>
              <a:defRPr/>
            </a:pPr>
            <a:r>
              <a:rPr lang="zh-CN" altLang="en-US" dirty="0"/>
              <a:t>项辉，龙天澄，周文良，主编。生理学实验指导。</a:t>
            </a:r>
            <a:r>
              <a:rPr lang="en-US" altLang="zh-CN" dirty="0"/>
              <a:t>2008. </a:t>
            </a:r>
            <a:r>
              <a:rPr lang="zh-CN" altLang="en-US" dirty="0"/>
              <a:t>实验</a:t>
            </a:r>
            <a:r>
              <a:rPr lang="en-US" altLang="zh-CN" dirty="0"/>
              <a:t>6-7</a:t>
            </a:r>
            <a:r>
              <a:rPr lang="zh-CN" altLang="en-US" dirty="0"/>
              <a:t>，人体体表心电图的描记，</a:t>
            </a:r>
            <a:r>
              <a:rPr lang="en-US" altLang="zh-CN" dirty="0"/>
              <a:t>p85.</a:t>
            </a:r>
            <a:r>
              <a:rPr lang="zh-CN" altLang="en-US" dirty="0"/>
              <a:t>图</a:t>
            </a:r>
            <a:r>
              <a:rPr lang="en-US" altLang="zh-CN" dirty="0"/>
              <a:t>6-7-1 B</a:t>
            </a:r>
            <a:endParaRPr lang="zh-CN" altLang="en-US" dirty="0"/>
          </a:p>
          <a:p>
            <a:pPr algn="just">
              <a:spcBef>
                <a:spcPts val="1200"/>
              </a:spcBef>
            </a:pPr>
            <a:endParaRPr lang="en-US" altLang="zh-CN" sz="1200" b="1" dirty="0">
              <a:solidFill>
                <a:srgbClr val="0000CC"/>
              </a:solidFill>
            </a:endParaRPr>
          </a:p>
          <a:p>
            <a:pPr algn="just">
              <a:spcBef>
                <a:spcPts val="1200"/>
              </a:spcBef>
            </a:pPr>
            <a:r>
              <a:rPr lang="en-US" altLang="zh-CN" sz="1200" b="1" dirty="0">
                <a:solidFill>
                  <a:srgbClr val="0000CC"/>
                </a:solidFill>
              </a:rPr>
              <a:t>A4</a:t>
            </a:r>
            <a:r>
              <a:rPr lang="zh-CN" altLang="en-US" sz="1200" b="1" dirty="0">
                <a:solidFill>
                  <a:srgbClr val="0000CC"/>
                </a:solidFill>
              </a:rPr>
              <a:t>：</a:t>
            </a:r>
            <a:r>
              <a:rPr lang="en-US" altLang="zh-CN" sz="1200" b="1" dirty="0">
                <a:solidFill>
                  <a:srgbClr val="0000CC"/>
                </a:solidFill>
              </a:rPr>
              <a:t>BCD</a:t>
            </a:r>
          </a:p>
          <a:p>
            <a:pPr marL="0" marR="0" lvl="0" indent="0" algn="just" defTabSz="914400" rtl="0" eaLnBrk="1" fontAlgn="auto" latinLnBrk="0" hangingPunct="1">
              <a:lnSpc>
                <a:spcPct val="100000"/>
              </a:lnSpc>
              <a:spcBef>
                <a:spcPts val="120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因为正常人心室的去极从心内膜开始，向心外膜方向推行，而复极则从心外膜开始，向心内膜方向推进。</a:t>
            </a:r>
          </a:p>
          <a:p>
            <a:pPr algn="just">
              <a:spcBef>
                <a:spcPts val="1200"/>
              </a:spcBef>
            </a:pPr>
            <a:r>
              <a:rPr lang="zh-CN" altLang="en-US" sz="1200" b="1" dirty="0">
                <a:solidFill>
                  <a:srgbClr val="0000CC"/>
                </a:solidFill>
              </a:rPr>
              <a:t>内高外低</a:t>
            </a:r>
            <a:endParaRPr lang="en-US" altLang="zh-CN" sz="1200" b="1" dirty="0">
              <a:solidFill>
                <a:srgbClr val="0000CC"/>
              </a:solidFill>
            </a:endParaRPr>
          </a:p>
          <a:p>
            <a:pPr algn="just">
              <a:spcBef>
                <a:spcPts val="1200"/>
              </a:spcBef>
            </a:pPr>
            <a:r>
              <a:rPr lang="en-US" altLang="zh-CN" sz="1200" b="1" dirty="0">
                <a:solidFill>
                  <a:srgbClr val="0000CC"/>
                </a:solidFill>
              </a:rPr>
              <a:t>U</a:t>
            </a:r>
            <a:r>
              <a:rPr lang="zh-CN" altLang="en-US" sz="1200" b="1" dirty="0">
                <a:solidFill>
                  <a:srgbClr val="0000CC"/>
                </a:solidFill>
              </a:rPr>
              <a:t>波</a:t>
            </a:r>
            <a:r>
              <a:rPr lang="zh-CN" altLang="en-US" sz="1200" b="1" dirty="0"/>
              <a:t>，</a:t>
            </a:r>
            <a:r>
              <a:rPr lang="en-US" altLang="zh-CN" sz="1200" b="1" dirty="0"/>
              <a:t>T</a:t>
            </a:r>
            <a:r>
              <a:rPr lang="zh-CN" altLang="en-US" sz="1200" b="1" dirty="0"/>
              <a:t>波后</a:t>
            </a:r>
            <a:r>
              <a:rPr lang="en-US" altLang="zh-CN" sz="1200" b="1" dirty="0"/>
              <a:t>0.02~0.04</a:t>
            </a:r>
            <a:r>
              <a:rPr lang="zh-CN" altLang="en-US" sz="1200" b="1" dirty="0"/>
              <a:t>秒出现，历时</a:t>
            </a:r>
            <a:r>
              <a:rPr lang="en-US" altLang="zh-CN" sz="1200" b="1" dirty="0">
                <a:solidFill>
                  <a:srgbClr val="FF0000"/>
                </a:solidFill>
              </a:rPr>
              <a:t>0.1~0.3</a:t>
            </a:r>
            <a:r>
              <a:rPr lang="zh-CN" altLang="en-US" sz="1200" b="1" dirty="0"/>
              <a:t>秒，波幅常在</a:t>
            </a:r>
            <a:r>
              <a:rPr lang="en-US" altLang="zh-CN" sz="1200" b="1" dirty="0"/>
              <a:t>0.05mV</a:t>
            </a:r>
            <a:r>
              <a:rPr lang="zh-CN" altLang="en-US" sz="1200" b="1" dirty="0"/>
              <a:t>以下。</a:t>
            </a:r>
            <a:r>
              <a:rPr lang="en-US" altLang="zh-CN" sz="1200" b="1" dirty="0"/>
              <a:t>U</a:t>
            </a:r>
            <a:r>
              <a:rPr lang="zh-CN" altLang="en-US" sz="1200" b="1" dirty="0"/>
              <a:t>波的意义和成因尚不十分清楚，可能与浦肯野氏纤维的复极化有关。低血钾时</a:t>
            </a:r>
            <a:r>
              <a:rPr lang="en-US" altLang="zh-CN" sz="1200" b="1" dirty="0"/>
              <a:t>U</a:t>
            </a:r>
            <a:r>
              <a:rPr lang="zh-CN" altLang="en-US" sz="1200" b="1" dirty="0"/>
              <a:t>波特别明显。</a:t>
            </a:r>
            <a:endParaRPr lang="en-US" altLang="zh-CN" dirty="0"/>
          </a:p>
          <a:p>
            <a:r>
              <a:rPr lang="zh-CN" altLang="en-US" dirty="0"/>
              <a:t>心率：与</a:t>
            </a:r>
            <a:r>
              <a:rPr lang="en-US" altLang="zh-CN" dirty="0"/>
              <a:t>QT</a:t>
            </a:r>
            <a:r>
              <a:rPr lang="zh-CN" altLang="en-US" dirty="0"/>
              <a:t>间期时长呈负相关，</a:t>
            </a:r>
            <a:r>
              <a:rPr lang="en-US" altLang="zh-CN" sz="1200" b="1" dirty="0">
                <a:solidFill>
                  <a:schemeClr val="tx1"/>
                </a:solidFill>
              </a:rPr>
              <a:t>Q-T</a:t>
            </a:r>
            <a:r>
              <a:rPr lang="zh-CN" altLang="en-US" sz="1200" b="1" dirty="0">
                <a:solidFill>
                  <a:schemeClr val="tx1"/>
                </a:solidFill>
              </a:rPr>
              <a:t>间期的正常范围应在</a:t>
            </a:r>
            <a:r>
              <a:rPr lang="en-US" altLang="zh-CN" sz="1200" b="1" dirty="0">
                <a:solidFill>
                  <a:srgbClr val="FF0000"/>
                </a:solidFill>
              </a:rPr>
              <a:t>0.32~0.44</a:t>
            </a:r>
            <a:r>
              <a:rPr lang="zh-CN" altLang="en-US" sz="1200" b="1" dirty="0">
                <a:solidFill>
                  <a:srgbClr val="FF0000"/>
                </a:solidFill>
              </a:rPr>
              <a:t>秒</a:t>
            </a:r>
            <a:r>
              <a:rPr lang="zh-CN" altLang="en-US" sz="1200" b="1" dirty="0">
                <a:solidFill>
                  <a:schemeClr val="tx1"/>
                </a:solidFill>
              </a:rPr>
              <a:t>之间。</a:t>
            </a:r>
            <a:endParaRPr lang="en-US" altLang="zh-CN" dirty="0"/>
          </a:p>
          <a:p>
            <a:r>
              <a:rPr lang="zh-CN" altLang="en-US" sz="1200" b="1" dirty="0">
                <a:solidFill>
                  <a:srgbClr val="7030A0"/>
                </a:solidFill>
              </a:rPr>
              <a:t>房</a:t>
            </a:r>
            <a:r>
              <a:rPr lang="en-US" altLang="zh-CN" sz="1200" b="1" dirty="0">
                <a:solidFill>
                  <a:srgbClr val="7030A0"/>
                </a:solidFill>
              </a:rPr>
              <a:t>-</a:t>
            </a:r>
            <a:r>
              <a:rPr lang="zh-CN" altLang="en-US" sz="1200" b="1" dirty="0">
                <a:solidFill>
                  <a:srgbClr val="7030A0"/>
                </a:solidFill>
              </a:rPr>
              <a:t>室传导阻滞：</a:t>
            </a:r>
            <a:r>
              <a:rPr lang="en-US" altLang="zh-CN" sz="1200" b="1" dirty="0">
                <a:solidFill>
                  <a:srgbClr val="7030A0"/>
                </a:solidFill>
              </a:rPr>
              <a:t>P-R</a:t>
            </a:r>
            <a:r>
              <a:rPr lang="zh-CN" altLang="en-US" sz="1200" b="1" dirty="0">
                <a:solidFill>
                  <a:srgbClr val="7030A0"/>
                </a:solidFill>
              </a:rPr>
              <a:t>间期延长。</a:t>
            </a:r>
            <a:r>
              <a:rPr lang="zh-CN" altLang="en-US" sz="1200" b="1" dirty="0">
                <a:solidFill>
                  <a:schemeClr val="tx1"/>
                </a:solidFill>
              </a:rPr>
              <a:t>正常值为</a:t>
            </a:r>
            <a:r>
              <a:rPr lang="en-US" altLang="zh-CN" sz="1200" b="1" dirty="0">
                <a:solidFill>
                  <a:srgbClr val="FF0000"/>
                </a:solidFill>
              </a:rPr>
              <a:t>0.12~0.2</a:t>
            </a:r>
            <a:r>
              <a:rPr lang="zh-CN" altLang="en-US" sz="1200" b="1" dirty="0">
                <a:solidFill>
                  <a:srgbClr val="FF0000"/>
                </a:solidFill>
              </a:rPr>
              <a:t>秒</a:t>
            </a:r>
            <a:r>
              <a:rPr lang="zh-CN" altLang="en-US" sz="1200" b="1" dirty="0"/>
              <a:t>。</a:t>
            </a:r>
            <a:endParaRPr lang="en-US" altLang="zh-CN" sz="1200" b="1" dirty="0">
              <a:solidFill>
                <a:srgbClr val="7030A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项辉，龙天澄，周文良，主编。生理学实验指导。实验</a:t>
            </a:r>
            <a:r>
              <a:rPr lang="en-US" altLang="zh-CN" dirty="0"/>
              <a:t>6-7</a:t>
            </a:r>
            <a:r>
              <a:rPr lang="zh-CN" altLang="en-US" dirty="0"/>
              <a:t>，人体体表心电图的描记，</a:t>
            </a:r>
            <a:r>
              <a:rPr lang="en-US" altLang="zh-CN" dirty="0"/>
              <a:t>p85.</a:t>
            </a: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A1D2F797-1070-4D37-BE48-E573998CB50E}" type="slidenum">
              <a:rPr lang="zh-CN" altLang="en-US" smtClean="0"/>
              <a:pPr/>
              <a:t>3</a:t>
            </a:fld>
            <a:endParaRPr lang="zh-CN" altLang="en-US"/>
          </a:p>
        </p:txBody>
      </p:sp>
    </p:spTree>
    <p:extLst>
      <p:ext uri="{BB962C8B-B14F-4D97-AF65-F5344CB8AC3E}">
        <p14:creationId xmlns:p14="http://schemas.microsoft.com/office/powerpoint/2010/main" val="10099477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26B2B7C-1166-4ED6-A523-0BB3873455EA}" type="slidenum">
              <a:rPr lang="zh-CN" altLang="en-US" smtClean="0"/>
              <a:t>25</a:t>
            </a:fld>
            <a:endParaRPr lang="zh-CN" altLang="en-US"/>
          </a:p>
        </p:txBody>
      </p:sp>
    </p:spTree>
    <p:extLst>
      <p:ext uri="{BB962C8B-B14F-4D97-AF65-F5344CB8AC3E}">
        <p14:creationId xmlns:p14="http://schemas.microsoft.com/office/powerpoint/2010/main" val="21207978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b="1" kern="1200" dirty="0">
                <a:solidFill>
                  <a:schemeClr val="tx1"/>
                </a:solidFill>
                <a:effectLst/>
                <a:latin typeface="+mn-lt"/>
                <a:ea typeface="+mn-ea"/>
                <a:cs typeface="+mn-cs"/>
              </a:rPr>
              <a:t>检查室温度应保持在</a:t>
            </a:r>
            <a:r>
              <a:rPr lang="en-US" altLang="zh-CN" sz="1200" b="1" kern="1200" dirty="0">
                <a:solidFill>
                  <a:schemeClr val="tx1"/>
                </a:solidFill>
                <a:effectLst/>
                <a:latin typeface="+mn-lt"/>
                <a:ea typeface="+mn-ea"/>
                <a:cs typeface="+mn-cs"/>
              </a:rPr>
              <a:t>22</a:t>
            </a:r>
            <a:r>
              <a:rPr lang="zh-CN" altLang="zh-CN" sz="1200" b="1" kern="1200" dirty="0">
                <a:solidFill>
                  <a:schemeClr val="tx1"/>
                </a:solidFill>
                <a:effectLst/>
                <a:latin typeface="+mn-lt"/>
                <a:ea typeface="+mn-ea"/>
                <a:cs typeface="+mn-cs"/>
              </a:rPr>
              <a:t>—</a:t>
            </a:r>
            <a:r>
              <a:rPr lang="en-US" altLang="zh-CN" sz="1200" b="1" kern="1200" dirty="0">
                <a:solidFill>
                  <a:schemeClr val="tx1"/>
                </a:solidFill>
                <a:effectLst/>
                <a:latin typeface="+mn-lt"/>
                <a:ea typeface="+mn-ea"/>
                <a:cs typeface="+mn-cs"/>
              </a:rPr>
              <a:t>24</a:t>
            </a:r>
            <a:r>
              <a:rPr lang="zh-CN" altLang="zh-CN" sz="1200" b="1" kern="1200" dirty="0">
                <a:solidFill>
                  <a:schemeClr val="tx1"/>
                </a:solidFill>
                <a:effectLst/>
                <a:latin typeface="+mn-lt"/>
                <a:ea typeface="+mn-ea"/>
                <a:cs typeface="+mn-cs"/>
              </a:rPr>
              <a:t>℃，相对湿度</a:t>
            </a:r>
            <a:r>
              <a:rPr lang="en-US" altLang="zh-CN" sz="1200" b="1" kern="1200" dirty="0">
                <a:solidFill>
                  <a:schemeClr val="tx1"/>
                </a:solidFill>
                <a:effectLst/>
                <a:latin typeface="+mn-lt"/>
                <a:ea typeface="+mn-ea"/>
                <a:cs typeface="+mn-cs"/>
              </a:rPr>
              <a:t>70%</a:t>
            </a:r>
            <a:r>
              <a:rPr lang="zh-CN" altLang="zh-CN" sz="1200" b="1" kern="1200" dirty="0">
                <a:solidFill>
                  <a:schemeClr val="tx1"/>
                </a:solidFill>
                <a:effectLst/>
                <a:latin typeface="+mn-lt"/>
                <a:ea typeface="+mn-ea"/>
                <a:cs typeface="+mn-cs"/>
              </a:rPr>
              <a:t>左右</a:t>
            </a:r>
            <a:endParaRPr lang="en-US" altLang="zh-CN" sz="1200" b="1" kern="1200" dirty="0">
              <a:solidFill>
                <a:schemeClr val="tx1"/>
              </a:solidFill>
              <a:effectLst/>
              <a:latin typeface="+mn-lt"/>
              <a:ea typeface="+mn-ea"/>
              <a:cs typeface="+mn-cs"/>
            </a:endParaRPr>
          </a:p>
          <a:p>
            <a:r>
              <a:rPr lang="zh-CN" altLang="zh-CN" sz="1200" b="1" kern="1200" dirty="0">
                <a:solidFill>
                  <a:schemeClr val="tx1"/>
                </a:solidFill>
                <a:effectLst/>
                <a:latin typeface="+mn-lt"/>
                <a:ea typeface="+mn-ea"/>
                <a:cs typeface="+mn-cs"/>
              </a:rPr>
              <a:t>备石蜡油或香柏油，在甲襞皮肤处滴</a:t>
            </a:r>
            <a:r>
              <a:rPr lang="en-US" altLang="zh-CN" sz="1200" b="1" kern="1200" dirty="0">
                <a:solidFill>
                  <a:schemeClr val="tx1"/>
                </a:solidFill>
                <a:effectLst/>
                <a:latin typeface="+mn-lt"/>
                <a:ea typeface="+mn-ea"/>
                <a:cs typeface="+mn-cs"/>
              </a:rPr>
              <a:t>1-2</a:t>
            </a:r>
            <a:r>
              <a:rPr lang="zh-CN" altLang="zh-CN" sz="1200" b="1" kern="1200" dirty="0">
                <a:solidFill>
                  <a:schemeClr val="tx1"/>
                </a:solidFill>
                <a:effectLst/>
                <a:latin typeface="+mn-lt"/>
                <a:ea typeface="+mn-ea"/>
                <a:cs typeface="+mn-cs"/>
              </a:rPr>
              <a:t>滴。</a:t>
            </a:r>
            <a:r>
              <a:rPr lang="en-US" altLang="zh-CN" sz="1200" b="1" kern="1200" dirty="0">
                <a:solidFill>
                  <a:schemeClr val="tx1"/>
                </a:solidFill>
                <a:effectLst/>
                <a:latin typeface="+mn-lt"/>
                <a:ea typeface="+mn-ea"/>
                <a:cs typeface="+mn-cs"/>
              </a:rPr>
              <a:t>(</a:t>
            </a:r>
            <a:r>
              <a:rPr lang="zh-CN" altLang="zh-CN" sz="1200" b="1" kern="1200" dirty="0">
                <a:solidFill>
                  <a:schemeClr val="tx1"/>
                </a:solidFill>
                <a:effectLst/>
                <a:latin typeface="+mn-lt"/>
                <a:ea typeface="+mn-ea"/>
                <a:cs typeface="+mn-cs"/>
              </a:rPr>
              <a:t>目的：提高透光度，减少皮肤散射。</a:t>
            </a:r>
            <a:endParaRPr lang="en-US" altLang="zh-CN" sz="1200" b="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dirty="0"/>
              <a:t>将右手放入冰水混合物中</a:t>
            </a:r>
            <a:r>
              <a:rPr lang="en-US" altLang="zh-CN" sz="1200" b="1" dirty="0"/>
              <a:t>15</a:t>
            </a:r>
            <a:r>
              <a:rPr lang="zh-CN" altLang="en-US" sz="1200" b="1" dirty="0"/>
              <a:t>分钟后，再观察左手甲襞微循环情况，与未进行冷刺激前进行比较。</a:t>
            </a:r>
            <a:endParaRPr lang="en-US" altLang="zh-CN" sz="1200" b="1" dirty="0"/>
          </a:p>
          <a:p>
            <a:endParaRPr lang="en-US" altLang="zh-CN" sz="1200" b="1" kern="1200" dirty="0">
              <a:solidFill>
                <a:schemeClr val="tx1"/>
              </a:solidFill>
              <a:effectLst/>
              <a:latin typeface="+mn-lt"/>
              <a:ea typeface="+mn-ea"/>
              <a:cs typeface="+mn-cs"/>
            </a:endParaRPr>
          </a:p>
          <a:p>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D71A8FE1-060C-4567-9FE2-877D4C11962F}" type="slidenum">
              <a:rPr lang="zh-CN" altLang="en-US" smtClean="0"/>
              <a:t>26</a:t>
            </a:fld>
            <a:endParaRPr lang="zh-CN" altLang="en-US"/>
          </a:p>
        </p:txBody>
      </p:sp>
    </p:spTree>
    <p:extLst>
      <p:ext uri="{BB962C8B-B14F-4D97-AF65-F5344CB8AC3E}">
        <p14:creationId xmlns:p14="http://schemas.microsoft.com/office/powerpoint/2010/main" val="28582224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刺激会使血管收缩，血流减慢。</a:t>
            </a:r>
            <a:endParaRPr lang="en-US" altLang="zh-CN" dirty="0"/>
          </a:p>
          <a:p>
            <a:r>
              <a:rPr lang="zh-CN" altLang="en-US" dirty="0"/>
              <a:t>温度、刺激都会影响血管收缩，进而可能引起血压的变化（舒张压升高）。经过反射性调节会逐渐恢复。</a:t>
            </a:r>
          </a:p>
        </p:txBody>
      </p:sp>
      <p:sp>
        <p:nvSpPr>
          <p:cNvPr id="4" name="灯片编号占位符 3"/>
          <p:cNvSpPr>
            <a:spLocks noGrp="1"/>
          </p:cNvSpPr>
          <p:nvPr>
            <p:ph type="sldNum" sz="quarter" idx="10"/>
          </p:nvPr>
        </p:nvSpPr>
        <p:spPr/>
        <p:txBody>
          <a:bodyPr/>
          <a:lstStyle/>
          <a:p>
            <a:fld id="{626B2B7C-1166-4ED6-A523-0BB3873455EA}" type="slidenum">
              <a:rPr lang="zh-CN" altLang="en-US" smtClean="0"/>
              <a:t>27</a:t>
            </a:fld>
            <a:endParaRPr lang="zh-CN" altLang="en-US"/>
          </a:p>
        </p:txBody>
      </p:sp>
    </p:spTree>
    <p:extLst>
      <p:ext uri="{BB962C8B-B14F-4D97-AF65-F5344CB8AC3E}">
        <p14:creationId xmlns:p14="http://schemas.microsoft.com/office/powerpoint/2010/main" val="37197158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26B2B7C-1166-4ED6-A523-0BB3873455EA}" type="slidenum">
              <a:rPr lang="zh-CN" altLang="en-US" smtClean="0"/>
              <a:t>28</a:t>
            </a:fld>
            <a:endParaRPr lang="zh-CN" altLang="en-US"/>
          </a:p>
        </p:txBody>
      </p:sp>
    </p:spTree>
    <p:extLst>
      <p:ext uri="{BB962C8B-B14F-4D97-AF65-F5344CB8AC3E}">
        <p14:creationId xmlns:p14="http://schemas.microsoft.com/office/powerpoint/2010/main" val="27546503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D2F797-1070-4D37-BE48-E573998CB50E}" type="slidenum">
              <a:rPr lang="zh-CN" altLang="en-US" smtClean="0"/>
              <a:pPr/>
              <a:t>29</a:t>
            </a:fld>
            <a:endParaRPr lang="zh-CN" altLang="en-US"/>
          </a:p>
        </p:txBody>
      </p:sp>
    </p:spTree>
    <p:extLst>
      <p:ext uri="{BB962C8B-B14F-4D97-AF65-F5344CB8AC3E}">
        <p14:creationId xmlns:p14="http://schemas.microsoft.com/office/powerpoint/2010/main" val="1185503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E40945C-2B05-449F-963A-1AEB2416196A}" type="slidenum">
              <a:rPr lang="zh-CN" altLang="en-US" smtClean="0"/>
              <a:t>31</a:t>
            </a:fld>
            <a:endParaRPr lang="zh-CN" altLang="en-US"/>
          </a:p>
        </p:txBody>
      </p:sp>
    </p:spTree>
    <p:extLst>
      <p:ext uri="{BB962C8B-B14F-4D97-AF65-F5344CB8AC3E}">
        <p14:creationId xmlns:p14="http://schemas.microsoft.com/office/powerpoint/2010/main" val="15753181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26B2B7C-1166-4ED6-A523-0BB3873455EA}" type="slidenum">
              <a:rPr lang="zh-CN" altLang="en-US" smtClean="0"/>
              <a:t>32</a:t>
            </a:fld>
            <a:endParaRPr lang="zh-CN" altLang="en-US"/>
          </a:p>
        </p:txBody>
      </p:sp>
    </p:spTree>
    <p:extLst>
      <p:ext uri="{BB962C8B-B14F-4D97-AF65-F5344CB8AC3E}">
        <p14:creationId xmlns:p14="http://schemas.microsoft.com/office/powerpoint/2010/main" val="36312277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dirty="0"/>
              <a:t>检查前一小时不吸烟、不洗手、不吃东西</a:t>
            </a:r>
          </a:p>
          <a:p>
            <a:r>
              <a:rPr lang="zh-CN" altLang="en-US" dirty="0"/>
              <a:t>女生经期会出现毛细血管渗出，管袢周围间隙大、明亮、管袢模糊、长度缩短。</a:t>
            </a:r>
          </a:p>
          <a:p>
            <a:endParaRPr lang="zh-CN" altLang="en-US" dirty="0"/>
          </a:p>
        </p:txBody>
      </p:sp>
      <p:sp>
        <p:nvSpPr>
          <p:cNvPr id="4" name="灯片编号占位符 3"/>
          <p:cNvSpPr>
            <a:spLocks noGrp="1"/>
          </p:cNvSpPr>
          <p:nvPr>
            <p:ph type="sldNum" sz="quarter" idx="5"/>
          </p:nvPr>
        </p:nvSpPr>
        <p:spPr/>
        <p:txBody>
          <a:bodyPr/>
          <a:lstStyle/>
          <a:p>
            <a:fld id="{626B2B7C-1166-4ED6-A523-0BB3873455EA}" type="slidenum">
              <a:rPr lang="zh-CN" altLang="en-US" smtClean="0"/>
              <a:t>33</a:t>
            </a:fld>
            <a:endParaRPr lang="zh-CN" altLang="en-US"/>
          </a:p>
        </p:txBody>
      </p:sp>
    </p:spTree>
    <p:extLst>
      <p:ext uri="{BB962C8B-B14F-4D97-AF65-F5344CB8AC3E}">
        <p14:creationId xmlns:p14="http://schemas.microsoft.com/office/powerpoint/2010/main" val="15341348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b="1" dirty="0">
                <a:latin typeface="黑体" pitchFamily="49" charset="-122"/>
                <a:ea typeface="黑体" pitchFamily="49" charset="-122"/>
              </a:rPr>
              <a:t>音箱远离心音换能器，音量适当，以避免</a:t>
            </a:r>
            <a:r>
              <a:rPr lang="en-US" altLang="zh-CN" sz="1200" b="1" dirty="0">
                <a:latin typeface="黑体" pitchFamily="49" charset="-122"/>
                <a:ea typeface="黑体" pitchFamily="49" charset="-122"/>
              </a:rPr>
              <a:t>“</a:t>
            </a:r>
            <a:r>
              <a:rPr lang="zh-CN" altLang="zh-CN" sz="1200" b="1" dirty="0">
                <a:latin typeface="黑体" pitchFamily="49" charset="-122"/>
                <a:ea typeface="黑体" pitchFamily="49" charset="-122"/>
              </a:rPr>
              <a:t>啸叫</a:t>
            </a:r>
            <a:r>
              <a:rPr lang="en-US" altLang="zh-CN" sz="1200" b="1" dirty="0">
                <a:latin typeface="黑体" pitchFamily="49" charset="-122"/>
                <a:ea typeface="黑体" pitchFamily="49" charset="-122"/>
              </a:rPr>
              <a:t>”</a:t>
            </a:r>
            <a:r>
              <a:rPr lang="zh-CN" altLang="zh-CN" sz="1200" b="1" dirty="0">
                <a:latin typeface="黑体" pitchFamily="49" charset="-122"/>
                <a:ea typeface="黑体" pitchFamily="49" charset="-122"/>
              </a:rPr>
              <a:t>。</a:t>
            </a:r>
            <a:endParaRPr lang="zh-CN" altLang="en-US" sz="1200" b="1" dirty="0">
              <a:latin typeface="黑体" pitchFamily="49" charset="-122"/>
              <a:ea typeface="黑体" pitchFamily="49" charset="-122"/>
            </a:endParaRPr>
          </a:p>
          <a:p>
            <a:endParaRPr lang="zh-CN" altLang="en-US" dirty="0"/>
          </a:p>
        </p:txBody>
      </p:sp>
      <p:sp>
        <p:nvSpPr>
          <p:cNvPr id="4" name="灯片编号占位符 3"/>
          <p:cNvSpPr>
            <a:spLocks noGrp="1"/>
          </p:cNvSpPr>
          <p:nvPr>
            <p:ph type="sldNum" sz="quarter" idx="10"/>
          </p:nvPr>
        </p:nvSpPr>
        <p:spPr/>
        <p:txBody>
          <a:bodyPr/>
          <a:lstStyle/>
          <a:p>
            <a:fld id="{6E40945C-2B05-449F-963A-1AEB2416196A}" type="slidenum">
              <a:rPr lang="zh-CN" altLang="en-US" smtClean="0"/>
              <a:t>34</a:t>
            </a:fld>
            <a:endParaRPr lang="zh-CN" altLang="en-US"/>
          </a:p>
        </p:txBody>
      </p:sp>
    </p:spTree>
    <p:extLst>
      <p:ext uri="{BB962C8B-B14F-4D97-AF65-F5344CB8AC3E}">
        <p14:creationId xmlns:p14="http://schemas.microsoft.com/office/powerpoint/2010/main" val="31481402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A4: ABCD</a:t>
            </a:r>
          </a:p>
          <a:p>
            <a:r>
              <a:rPr lang="zh-CN" altLang="en-US" dirty="0"/>
              <a:t>主要体现</a:t>
            </a:r>
            <a:r>
              <a:rPr lang="en-US" altLang="zh-CN" dirty="0"/>
              <a:t>QT</a:t>
            </a:r>
            <a:r>
              <a:rPr lang="zh-CN" altLang="en-US" dirty="0"/>
              <a:t>间期长短的变化和不均匀</a:t>
            </a:r>
          </a:p>
          <a:p>
            <a:endParaRPr lang="en-US" altLang="zh-CN" dirty="0"/>
          </a:p>
          <a:p>
            <a:r>
              <a:rPr lang="en-US" altLang="zh-CN" dirty="0"/>
              <a:t>A5: A</a:t>
            </a:r>
          </a:p>
          <a:p>
            <a:r>
              <a:rPr lang="en-US" altLang="zh-CN" dirty="0"/>
              <a:t>A6</a:t>
            </a:r>
            <a:r>
              <a:rPr lang="zh-CN" altLang="en-US" dirty="0"/>
              <a:t>：</a:t>
            </a:r>
            <a:r>
              <a:rPr lang="en-US" altLang="zh-CN" dirty="0"/>
              <a:t>C</a:t>
            </a:r>
            <a:endParaRPr lang="zh-CN" altLang="en-US" dirty="0"/>
          </a:p>
        </p:txBody>
      </p:sp>
      <p:sp>
        <p:nvSpPr>
          <p:cNvPr id="4" name="灯片编号占位符 3"/>
          <p:cNvSpPr>
            <a:spLocks noGrp="1"/>
          </p:cNvSpPr>
          <p:nvPr>
            <p:ph type="sldNum" sz="quarter" idx="5"/>
          </p:nvPr>
        </p:nvSpPr>
        <p:spPr/>
        <p:txBody>
          <a:bodyPr/>
          <a:lstStyle/>
          <a:p>
            <a:fld id="{A5582BDE-FB63-44C8-B68A-6C77B18DF681}" type="slidenum">
              <a:rPr lang="zh-CN" altLang="en-US" smtClean="0"/>
              <a:t>4</a:t>
            </a:fld>
            <a:endParaRPr lang="zh-CN" altLang="en-US"/>
          </a:p>
        </p:txBody>
      </p:sp>
    </p:spTree>
    <p:extLst>
      <p:ext uri="{BB962C8B-B14F-4D97-AF65-F5344CB8AC3E}">
        <p14:creationId xmlns:p14="http://schemas.microsoft.com/office/powerpoint/2010/main" val="1469498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solidFill>
                  <a:srgbClr val="FF0000"/>
                </a:solidFill>
              </a:rPr>
              <a:t>S-T</a:t>
            </a:r>
            <a:r>
              <a:rPr lang="zh-CN" altLang="en-US" sz="1200" b="1" dirty="0">
                <a:solidFill>
                  <a:srgbClr val="FF0000"/>
                </a:solidFill>
              </a:rPr>
              <a:t>段的移位：</a:t>
            </a:r>
            <a:endParaRPr lang="en-US" altLang="zh-CN" sz="1200" b="1" dirty="0">
              <a:solidFill>
                <a:srgbClr val="FF0000"/>
              </a:solidFill>
            </a:endParaRPr>
          </a:p>
          <a:p>
            <a:r>
              <a:rPr lang="zh-CN" altLang="en-US" sz="1200" b="0" i="0" kern="1200" dirty="0">
                <a:solidFill>
                  <a:schemeClr val="tx1"/>
                </a:solidFill>
                <a:effectLst/>
                <a:latin typeface="+mn-lt"/>
                <a:ea typeface="+mn-ea"/>
                <a:cs typeface="+mn-cs"/>
              </a:rPr>
              <a:t>一般来说</a:t>
            </a:r>
            <a:r>
              <a:rPr lang="en-US" altLang="zh-CN" sz="1200" b="0" i="0" kern="1200" dirty="0">
                <a:solidFill>
                  <a:schemeClr val="tx1"/>
                </a:solidFill>
                <a:effectLst/>
                <a:latin typeface="+mn-lt"/>
                <a:ea typeface="+mn-ea"/>
                <a:cs typeface="+mn-cs"/>
              </a:rPr>
              <a:t>ST-T</a:t>
            </a:r>
            <a:r>
              <a:rPr lang="zh-CN" altLang="en-US" sz="1200" b="0" i="0" kern="1200" dirty="0">
                <a:solidFill>
                  <a:schemeClr val="tx1"/>
                </a:solidFill>
                <a:effectLst/>
                <a:latin typeface="+mn-lt"/>
                <a:ea typeface="+mn-ea"/>
                <a:cs typeface="+mn-cs"/>
              </a:rPr>
              <a:t>改变有两种可能性 一种是病理性的 也就是心肌缺血的表现，另外一种是生理性的改变 比如说休息睡眠不好，情绪激动的时候心率很快，都会影响到</a:t>
            </a:r>
            <a:r>
              <a:rPr lang="en-US" altLang="zh-CN" sz="1200" b="0" i="0" kern="1200" dirty="0">
                <a:solidFill>
                  <a:schemeClr val="tx1"/>
                </a:solidFill>
                <a:effectLst/>
                <a:latin typeface="+mn-lt"/>
                <a:ea typeface="+mn-ea"/>
                <a:cs typeface="+mn-cs"/>
              </a:rPr>
              <a:t>ST</a:t>
            </a:r>
            <a:r>
              <a:rPr lang="zh-CN" altLang="en-US" sz="1200" b="0" i="0" kern="1200" dirty="0">
                <a:solidFill>
                  <a:schemeClr val="tx1"/>
                </a:solidFill>
                <a:effectLst/>
                <a:latin typeface="+mn-lt"/>
                <a:ea typeface="+mn-ea"/>
                <a:cs typeface="+mn-cs"/>
              </a:rPr>
              <a:t>段的改变，所以，一般来说 年轻人，没什么具体的症状的话，</a:t>
            </a:r>
            <a:r>
              <a:rPr lang="en-US" altLang="zh-CN" sz="1200" b="0" i="0" kern="1200" dirty="0" err="1">
                <a:solidFill>
                  <a:schemeClr val="tx1"/>
                </a:solidFill>
                <a:effectLst/>
                <a:latin typeface="+mn-lt"/>
                <a:ea typeface="+mn-ea"/>
                <a:cs typeface="+mn-cs"/>
              </a:rPr>
              <a:t>st</a:t>
            </a:r>
            <a:r>
              <a:rPr lang="en-US" altLang="zh-CN" sz="1200" b="0" i="0" kern="1200" dirty="0">
                <a:solidFill>
                  <a:schemeClr val="tx1"/>
                </a:solidFill>
                <a:effectLst/>
                <a:latin typeface="+mn-lt"/>
                <a:ea typeface="+mn-ea"/>
                <a:cs typeface="+mn-cs"/>
              </a:rPr>
              <a:t>-t</a:t>
            </a:r>
            <a:r>
              <a:rPr lang="zh-CN" altLang="en-US" sz="1200" b="0" i="0" kern="1200" dirty="0">
                <a:solidFill>
                  <a:schemeClr val="tx1"/>
                </a:solidFill>
                <a:effectLst/>
                <a:latin typeface="+mn-lt"/>
                <a:ea typeface="+mn-ea"/>
                <a:cs typeface="+mn-cs"/>
              </a:rPr>
              <a:t>改变可能就是单纯的一过性的生理性改变，不一定说明心肌缺血，而老年人 的话 ，大多数都考虑有心血管系统的疾病，特别是有高血压，高血脂，糖尿病等基础疾病的，要重点引起重视。</a:t>
            </a:r>
            <a:endParaRPr lang="en-US" altLang="zh-CN" sz="1200" b="0" i="0" kern="1200" dirty="0">
              <a:solidFill>
                <a:schemeClr val="tx1"/>
              </a:solidFill>
              <a:effectLst/>
              <a:latin typeface="+mn-lt"/>
              <a:ea typeface="+mn-ea"/>
              <a:cs typeface="+mn-cs"/>
            </a:endParaRPr>
          </a:p>
          <a:p>
            <a:r>
              <a:rPr lang="en-US" altLang="zh-CN" dirty="0"/>
              <a:t>A4: ABCD</a:t>
            </a:r>
          </a:p>
          <a:p>
            <a:r>
              <a:rPr lang="zh-CN" altLang="en-US" dirty="0"/>
              <a:t>主要体现</a:t>
            </a:r>
            <a:r>
              <a:rPr lang="en-US" altLang="zh-CN" dirty="0"/>
              <a:t>QT</a:t>
            </a:r>
            <a:r>
              <a:rPr lang="zh-CN" altLang="en-US" dirty="0"/>
              <a:t>间期长短的变化和不均匀</a:t>
            </a:r>
          </a:p>
          <a:p>
            <a:r>
              <a:rPr lang="zh-CN" altLang="en-US" dirty="0"/>
              <a:t>屏息</a:t>
            </a:r>
            <a:r>
              <a:rPr lang="en-US" altLang="zh-CN" dirty="0"/>
              <a:t>10</a:t>
            </a:r>
            <a:r>
              <a:rPr lang="zh-CN" altLang="en-US" dirty="0"/>
              <a:t>秒钟属于轻度缺氧。</a:t>
            </a:r>
          </a:p>
          <a:p>
            <a:endParaRPr lang="zh-CN" altLang="en-US" dirty="0"/>
          </a:p>
        </p:txBody>
      </p:sp>
      <p:sp>
        <p:nvSpPr>
          <p:cNvPr id="4" name="灯片编号占位符 3"/>
          <p:cNvSpPr>
            <a:spLocks noGrp="1"/>
          </p:cNvSpPr>
          <p:nvPr>
            <p:ph type="sldNum" sz="quarter" idx="5"/>
          </p:nvPr>
        </p:nvSpPr>
        <p:spPr/>
        <p:txBody>
          <a:bodyPr/>
          <a:lstStyle/>
          <a:p>
            <a:fld id="{A5582BDE-FB63-44C8-B68A-6C77B18DF681}" type="slidenum">
              <a:rPr lang="zh-CN" altLang="en-US" smtClean="0"/>
              <a:t>5</a:t>
            </a:fld>
            <a:endParaRPr lang="zh-CN" altLang="en-US"/>
          </a:p>
        </p:txBody>
      </p:sp>
    </p:spTree>
    <p:extLst>
      <p:ext uri="{BB962C8B-B14F-4D97-AF65-F5344CB8AC3E}">
        <p14:creationId xmlns:p14="http://schemas.microsoft.com/office/powerpoint/2010/main" val="4240591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肢体导联主要反映心脏额面情况</a:t>
            </a:r>
            <a:endParaRPr lang="en-US" altLang="zh-CN" dirty="0"/>
          </a:p>
          <a:p>
            <a:r>
              <a:rPr lang="zh-CN" altLang="en-US" dirty="0"/>
              <a:t>胸导联反映横面情况</a:t>
            </a:r>
          </a:p>
          <a:p>
            <a:endParaRPr lang="en-US" altLang="zh-CN" dirty="0"/>
          </a:p>
          <a:p>
            <a:r>
              <a:rPr lang="en-US" altLang="zh-CN" dirty="0"/>
              <a:t>1.</a:t>
            </a:r>
            <a:r>
              <a:rPr lang="zh-CN" altLang="en-US" dirty="0"/>
              <a:t>标准导联</a:t>
            </a:r>
            <a:endParaRPr lang="en-US" altLang="zh-CN" dirty="0"/>
          </a:p>
          <a:p>
            <a:r>
              <a:rPr lang="en-US" altLang="zh-CN" dirty="0"/>
              <a:t>2.</a:t>
            </a:r>
            <a:r>
              <a:rPr lang="zh-CN" altLang="en-US" dirty="0"/>
              <a:t>加压单极肢体导联：右上、左上、左下</a:t>
            </a:r>
            <a:endParaRPr lang="en-US" altLang="zh-CN" dirty="0"/>
          </a:p>
          <a:p>
            <a:r>
              <a:rPr lang="en-US" altLang="zh-CN" dirty="0"/>
              <a:t>3.</a:t>
            </a:r>
            <a:r>
              <a:rPr lang="zh-CN" altLang="en-US" dirty="0"/>
              <a:t>胸导联：右四、左四、</a:t>
            </a:r>
            <a:r>
              <a:rPr lang="en-US" altLang="zh-CN" dirty="0"/>
              <a:t>V2</a:t>
            </a:r>
            <a:r>
              <a:rPr lang="zh-CN" altLang="en-US" dirty="0"/>
              <a:t>和</a:t>
            </a:r>
            <a:r>
              <a:rPr lang="en-US" altLang="zh-CN" dirty="0"/>
              <a:t>V4</a:t>
            </a:r>
            <a:r>
              <a:rPr lang="zh-CN" altLang="en-US" dirty="0"/>
              <a:t>连线中点、左五肋间与锁骨中线交界、左腋前线与</a:t>
            </a:r>
            <a:r>
              <a:rPr lang="en-US" altLang="zh-CN" dirty="0"/>
              <a:t>V4</a:t>
            </a:r>
            <a:r>
              <a:rPr lang="zh-CN" altLang="en-US" dirty="0"/>
              <a:t>水平线相交处、左腋中线与</a:t>
            </a:r>
            <a:r>
              <a:rPr lang="en-US" altLang="zh-CN" dirty="0"/>
              <a:t>V4</a:t>
            </a:r>
            <a:r>
              <a:rPr lang="zh-CN" altLang="en-US" dirty="0"/>
              <a:t>水平线相交处</a:t>
            </a:r>
          </a:p>
          <a:p>
            <a:r>
              <a:rPr kumimoji="1" lang="en-US" altLang="zh-CN" dirty="0" err="1"/>
              <a:t>avR</a:t>
            </a:r>
            <a:r>
              <a:rPr kumimoji="1" lang="zh-CN" altLang="en-US" dirty="0"/>
              <a:t>：</a:t>
            </a:r>
            <a:r>
              <a:rPr kumimoji="1" lang="en-US" altLang="zh-CN" dirty="0"/>
              <a:t>augmented voltage unipolar limb lead of right arm</a:t>
            </a:r>
          </a:p>
          <a:p>
            <a:r>
              <a:rPr kumimoji="1" lang="en-US" altLang="zh-CN" dirty="0" err="1"/>
              <a:t>avL</a:t>
            </a:r>
            <a:r>
              <a:rPr kumimoji="1" lang="en-US" altLang="zh-CN" dirty="0"/>
              <a:t>: augmented voltage unipolar limb lead of left arm</a:t>
            </a:r>
          </a:p>
          <a:p>
            <a:r>
              <a:rPr kumimoji="1" lang="en-US" altLang="zh-CN" dirty="0" err="1"/>
              <a:t>avF</a:t>
            </a:r>
            <a:r>
              <a:rPr kumimoji="1" lang="en-US" altLang="zh-CN" dirty="0"/>
              <a:t>: augmented voltage unipolar limb lead of left leg</a:t>
            </a:r>
            <a:endParaRPr kumimoji="1" lang="zh-CN" altLang="en-US" dirty="0"/>
          </a:p>
        </p:txBody>
      </p:sp>
      <p:sp>
        <p:nvSpPr>
          <p:cNvPr id="4" name="幻灯片编号占位符 3"/>
          <p:cNvSpPr>
            <a:spLocks noGrp="1"/>
          </p:cNvSpPr>
          <p:nvPr>
            <p:ph type="sldNum" sz="quarter" idx="10"/>
          </p:nvPr>
        </p:nvSpPr>
        <p:spPr/>
        <p:txBody>
          <a:bodyPr/>
          <a:lstStyle/>
          <a:p>
            <a:fld id="{48E9DCC8-27BD-47DC-A4F0-B20E020C4CC0}" type="slidenum">
              <a:rPr lang="zh-CN" altLang="en-US" smtClean="0"/>
              <a:t>6</a:t>
            </a:fld>
            <a:endParaRPr lang="zh-CN" altLang="en-US"/>
          </a:p>
        </p:txBody>
      </p:sp>
    </p:spTree>
    <p:extLst>
      <p:ext uri="{BB962C8B-B14F-4D97-AF65-F5344CB8AC3E}">
        <p14:creationId xmlns:p14="http://schemas.microsoft.com/office/powerpoint/2010/main" val="12280065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肢体导联主要反映心脏额面情况</a:t>
            </a:r>
            <a:endParaRPr lang="en-US" altLang="zh-CN" dirty="0"/>
          </a:p>
          <a:p>
            <a:r>
              <a:rPr lang="zh-CN" altLang="en-US" dirty="0"/>
              <a:t>胸导联反映横面情况</a:t>
            </a:r>
            <a:endParaRPr lang="en-US" altLang="zh-CN" dirty="0"/>
          </a:p>
          <a:p>
            <a:pPr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加压单极右上肢导联（</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aVR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）右上正，左上左下负</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加压单极左上肢导联（</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aVL</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）左上正，右上左下负</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加压单极左下肢导联（</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aVF</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）左下正，右上左上负</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右下肢接地</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10"/>
          </p:nvPr>
        </p:nvSpPr>
        <p:spPr/>
        <p:txBody>
          <a:bodyPr/>
          <a:lstStyle/>
          <a:p>
            <a:fld id="{78DF8578-3FBF-480D-9719-3C0517F53839}" type="slidenum">
              <a:rPr lang="zh-CN" altLang="en-US" smtClean="0"/>
              <a:t>7</a:t>
            </a:fld>
            <a:endParaRPr lang="zh-CN" altLang="en-US"/>
          </a:p>
        </p:txBody>
      </p:sp>
    </p:spTree>
    <p:extLst>
      <p:ext uri="{BB962C8B-B14F-4D97-AF65-F5344CB8AC3E}">
        <p14:creationId xmlns:p14="http://schemas.microsoft.com/office/powerpoint/2010/main" val="824165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肢体导联主要反映心脏额面情况</a:t>
            </a:r>
            <a:endParaRPr lang="en-US" altLang="zh-CN" dirty="0"/>
          </a:p>
          <a:p>
            <a:r>
              <a:rPr lang="zh-CN" altLang="en-US" dirty="0"/>
              <a:t>胸导联反映横面情况</a:t>
            </a:r>
          </a:p>
          <a:p>
            <a:r>
              <a:rPr lang="zh-CN" altLang="en-US" dirty="0"/>
              <a:t>前正后负，右下肢接地</a:t>
            </a:r>
          </a:p>
        </p:txBody>
      </p:sp>
      <p:sp>
        <p:nvSpPr>
          <p:cNvPr id="4" name="灯片编号占位符 3"/>
          <p:cNvSpPr>
            <a:spLocks noGrp="1"/>
          </p:cNvSpPr>
          <p:nvPr>
            <p:ph type="sldNum" sz="quarter" idx="5"/>
          </p:nvPr>
        </p:nvSpPr>
        <p:spPr/>
        <p:txBody>
          <a:bodyPr/>
          <a:lstStyle/>
          <a:p>
            <a:fld id="{A5582BDE-FB63-44C8-B68A-6C77B18DF681}" type="slidenum">
              <a:rPr lang="zh-CN" altLang="en-US" smtClean="0"/>
              <a:t>8</a:t>
            </a:fld>
            <a:endParaRPr lang="zh-CN" altLang="en-US"/>
          </a:p>
        </p:txBody>
      </p:sp>
    </p:spTree>
    <p:extLst>
      <p:ext uri="{BB962C8B-B14F-4D97-AF65-F5344CB8AC3E}">
        <p14:creationId xmlns:p14="http://schemas.microsoft.com/office/powerpoint/2010/main" val="31269571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肢体导联主要反映心脏额面情况</a:t>
            </a:r>
            <a:endParaRPr lang="en-US" altLang="zh-CN" dirty="0"/>
          </a:p>
          <a:p>
            <a:r>
              <a:rPr lang="zh-CN" altLang="en-US" dirty="0"/>
              <a:t>胸导联反映横面情况</a:t>
            </a:r>
          </a:p>
          <a:p>
            <a:endParaRPr lang="zh-CN" altLang="en-US" dirty="0"/>
          </a:p>
        </p:txBody>
      </p:sp>
      <p:sp>
        <p:nvSpPr>
          <p:cNvPr id="4" name="灯片编号占位符 3"/>
          <p:cNvSpPr>
            <a:spLocks noGrp="1"/>
          </p:cNvSpPr>
          <p:nvPr>
            <p:ph type="sldNum" sz="quarter" idx="10"/>
          </p:nvPr>
        </p:nvSpPr>
        <p:spPr/>
        <p:txBody>
          <a:bodyPr/>
          <a:lstStyle/>
          <a:p>
            <a:fld id="{78DF8578-3FBF-480D-9719-3C0517F53839}" type="slidenum">
              <a:rPr lang="zh-CN" altLang="en-US" smtClean="0"/>
              <a:t>9</a:t>
            </a:fld>
            <a:endParaRPr lang="zh-CN" altLang="en-US"/>
          </a:p>
        </p:txBody>
      </p:sp>
    </p:spTree>
    <p:extLst>
      <p:ext uri="{BB962C8B-B14F-4D97-AF65-F5344CB8AC3E}">
        <p14:creationId xmlns:p14="http://schemas.microsoft.com/office/powerpoint/2010/main" val="4173136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心率：频率，心律：规则性</a:t>
            </a:r>
            <a:endParaRPr lang="en-US" altLang="zh-CN" dirty="0"/>
          </a:p>
          <a:p>
            <a:r>
              <a:rPr lang="zh-CN" altLang="en-US" dirty="0"/>
              <a:t>四波，两段（</a:t>
            </a:r>
            <a:r>
              <a:rPr lang="en-US" altLang="zh-CN" dirty="0"/>
              <a:t>P-R</a:t>
            </a:r>
            <a:r>
              <a:rPr lang="zh-CN" altLang="en-US" dirty="0"/>
              <a:t>段，</a:t>
            </a:r>
            <a:r>
              <a:rPr lang="en-US" altLang="zh-CN" dirty="0"/>
              <a:t>S-T</a:t>
            </a:r>
            <a:r>
              <a:rPr lang="zh-CN" altLang="en-US" dirty="0"/>
              <a:t>段），两间期</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U</a:t>
            </a:r>
            <a:r>
              <a:rPr lang="zh-CN" altLang="en-US" dirty="0"/>
              <a:t>波：可能与浦肯野纤维复极化有关，</a:t>
            </a:r>
            <a:r>
              <a:rPr lang="zh-CN" altLang="en-US" sz="1200" b="1" dirty="0"/>
              <a:t>低血钾时</a:t>
            </a:r>
            <a:r>
              <a:rPr lang="en-US" altLang="zh-CN" sz="1200" b="1" dirty="0"/>
              <a:t>U</a:t>
            </a:r>
            <a:r>
              <a:rPr lang="zh-CN" altLang="en-US" sz="1200" b="1" dirty="0"/>
              <a:t>波特别明显。</a:t>
            </a:r>
            <a:endParaRPr lang="zh-CN" altLang="en-US" dirty="0">
              <a:solidFill>
                <a:schemeClr val="tx1"/>
              </a:solidFill>
            </a:endParaRPr>
          </a:p>
          <a:p>
            <a:endParaRPr lang="zh-CN" altLang="en-US" dirty="0"/>
          </a:p>
        </p:txBody>
      </p:sp>
      <p:sp>
        <p:nvSpPr>
          <p:cNvPr id="4" name="灯片编号占位符 3"/>
          <p:cNvSpPr>
            <a:spLocks noGrp="1"/>
          </p:cNvSpPr>
          <p:nvPr>
            <p:ph type="sldNum" sz="quarter" idx="10"/>
          </p:nvPr>
        </p:nvSpPr>
        <p:spPr/>
        <p:txBody>
          <a:bodyPr/>
          <a:lstStyle/>
          <a:p>
            <a:fld id="{78DF8578-3FBF-480D-9719-3C0517F53839}" type="slidenum">
              <a:rPr lang="zh-CN" altLang="en-US" smtClean="0"/>
              <a:t>10</a:t>
            </a:fld>
            <a:endParaRPr lang="zh-CN" altLang="en-US"/>
          </a:p>
        </p:txBody>
      </p:sp>
    </p:spTree>
    <p:extLst>
      <p:ext uri="{BB962C8B-B14F-4D97-AF65-F5344CB8AC3E}">
        <p14:creationId xmlns:p14="http://schemas.microsoft.com/office/powerpoint/2010/main" val="40678872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直角三角形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标题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zh-CN" altLang="en-US"/>
              <a:t>单击此处编辑母版标题样式</a:t>
            </a:r>
            <a:endParaRPr kumimoji="0" lang="en-US"/>
          </a:p>
        </p:txBody>
      </p:sp>
      <p:sp>
        <p:nvSpPr>
          <p:cNvPr id="17" name="副标题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zh-CN" altLang="en-US"/>
              <a:t>单击此处编辑母版副标题样式</a:t>
            </a:r>
            <a:endParaRPr kumimoji="0" lang="en-US"/>
          </a:p>
        </p:txBody>
      </p:sp>
      <p:grpSp>
        <p:nvGrpSpPr>
          <p:cNvPr id="2" name="组合 1"/>
          <p:cNvGrpSpPr/>
          <p:nvPr/>
        </p:nvGrpSpPr>
        <p:grpSpPr>
          <a:xfrm>
            <a:off x="-3765" y="4953000"/>
            <a:ext cx="9147765" cy="1912088"/>
            <a:chOff x="-3765" y="4832896"/>
            <a:chExt cx="9147765" cy="2032192"/>
          </a:xfrm>
        </p:grpSpPr>
        <p:sp>
          <p:nvSpPr>
            <p:cNvPr id="7" name="任意多边形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任意多边形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任意多边形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直接连接符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日期占位符 29"/>
          <p:cNvSpPr>
            <a:spLocks noGrp="1"/>
          </p:cNvSpPr>
          <p:nvPr>
            <p:ph type="dt" sz="half" idx="10"/>
          </p:nvPr>
        </p:nvSpPr>
        <p:spPr/>
        <p:txBody>
          <a:bodyPr/>
          <a:lstStyle>
            <a:lvl1pPr>
              <a:defRPr>
                <a:solidFill>
                  <a:srgbClr val="FFFFFF"/>
                </a:solidFill>
              </a:defRPr>
            </a:lvl1pPr>
            <a:extLst/>
          </a:lstStyle>
          <a:p>
            <a:fld id="{A507CCD6-0779-4FB2-9991-05E2792B6231}" type="datetimeFigureOut">
              <a:rPr lang="zh-CN" altLang="en-US" smtClean="0"/>
              <a:t>2025/4/5</a:t>
            </a:fld>
            <a:endParaRPr lang="zh-CN" altLang="en-US"/>
          </a:p>
        </p:txBody>
      </p:sp>
      <p:sp>
        <p:nvSpPr>
          <p:cNvPr id="19" name="页脚占位符 18"/>
          <p:cNvSpPr>
            <a:spLocks noGrp="1"/>
          </p:cNvSpPr>
          <p:nvPr>
            <p:ph type="ftr" sz="quarter" idx="11"/>
          </p:nvPr>
        </p:nvSpPr>
        <p:spPr/>
        <p:txBody>
          <a:bodyPr/>
          <a:lstStyle>
            <a:lvl1pPr>
              <a:defRPr>
                <a:solidFill>
                  <a:schemeClr val="accent1">
                    <a:tint val="20000"/>
                  </a:schemeClr>
                </a:solidFill>
              </a:defRPr>
            </a:lvl1pPr>
            <a:extLst/>
          </a:lstStyle>
          <a:p>
            <a:endParaRPr lang="zh-CN" altLang="en-US"/>
          </a:p>
        </p:txBody>
      </p:sp>
      <p:sp>
        <p:nvSpPr>
          <p:cNvPr id="27" name="灯片编号占位符 26"/>
          <p:cNvSpPr>
            <a:spLocks noGrp="1"/>
          </p:cNvSpPr>
          <p:nvPr>
            <p:ph type="sldNum" sz="quarter" idx="12"/>
          </p:nvPr>
        </p:nvSpPr>
        <p:spPr/>
        <p:txBody>
          <a:bodyPr/>
          <a:lstStyle>
            <a:lvl1pPr>
              <a:defRPr>
                <a:solidFill>
                  <a:srgbClr val="FFFFFF"/>
                </a:solidFill>
              </a:defRPr>
            </a:lvl1pPr>
            <a:extLst/>
          </a:lstStyle>
          <a:p>
            <a:fld id="{D25278BC-1F3F-4BC1-B76E-30381CE955D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a:t>单击此处编辑母版标题样式</a:t>
            </a:r>
            <a:endParaRPr kumimoji="0" lang="en-US"/>
          </a:p>
        </p:txBody>
      </p:sp>
      <p:sp>
        <p:nvSpPr>
          <p:cNvPr id="3" name="竖排文字占位符 2"/>
          <p:cNvSpPr>
            <a:spLocks noGrp="1"/>
          </p:cNvSpPr>
          <p:nvPr>
            <p:ph type="body" orient="vert" idx="1"/>
          </p:nvPr>
        </p:nvSpPr>
        <p:spPr>
          <a:xfrm>
            <a:off x="457200" y="1481329"/>
            <a:ext cx="8229600" cy="4386071"/>
          </a:xfrm>
        </p:spPr>
        <p:txBody>
          <a:bodyPr vert="eaVer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fld id="{A507CCD6-0779-4FB2-9991-05E2792B6231}" type="datetimeFigureOut">
              <a:rPr lang="zh-CN" altLang="en-US" smtClean="0"/>
              <a:t>2025/4/5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25278BC-1F3F-4BC1-B76E-30381CE955D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44013" y="274640"/>
            <a:ext cx="1777470" cy="5592761"/>
          </a:xfrm>
        </p:spPr>
        <p:txBody>
          <a:bodyPr vert="eaVert"/>
          <a:lstStyle/>
          <a:p>
            <a:r>
              <a:rPr kumimoji="0" lang="zh-CN" altLang="en-US"/>
              <a:t>单击此处编辑母版标题样式</a:t>
            </a:r>
            <a:endParaRPr kumimoji="0" lang="en-US"/>
          </a:p>
        </p:txBody>
      </p:sp>
      <p:sp>
        <p:nvSpPr>
          <p:cNvPr id="3" name="竖排文字占位符 2"/>
          <p:cNvSpPr>
            <a:spLocks noGrp="1"/>
          </p:cNvSpPr>
          <p:nvPr>
            <p:ph type="body" orient="vert" idx="1"/>
          </p:nvPr>
        </p:nvSpPr>
        <p:spPr>
          <a:xfrm>
            <a:off x="457200" y="274641"/>
            <a:ext cx="6324600" cy="5592760"/>
          </a:xfrm>
        </p:spPr>
        <p:txBody>
          <a:bodyPr vert="eaVer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fld id="{A507CCD6-0779-4FB2-9991-05E2792B6231}" type="datetimeFigureOut">
              <a:rPr lang="zh-CN" altLang="en-US" smtClean="0"/>
              <a:t>2025/4/5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25278BC-1F3F-4BC1-B76E-30381CE955D9}"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1150939" y="214314"/>
            <a:ext cx="7793037" cy="1462087"/>
          </a:xfrm>
        </p:spPr>
        <p:txBody>
          <a:bodyPr/>
          <a:lstStyle/>
          <a:p>
            <a:r>
              <a:rPr lang="zh-CN" altLang="en-US"/>
              <a:t>单击此处编辑母版标题样式</a:t>
            </a:r>
          </a:p>
        </p:txBody>
      </p:sp>
      <p:sp>
        <p:nvSpPr>
          <p:cNvPr id="3" name="文本占位符 2"/>
          <p:cNvSpPr>
            <a:spLocks noGrp="1"/>
          </p:cNvSpPr>
          <p:nvPr>
            <p:ph type="body" sz="half" idx="1"/>
          </p:nvPr>
        </p:nvSpPr>
        <p:spPr>
          <a:xfrm>
            <a:off x="1182688" y="2017713"/>
            <a:ext cx="3810000" cy="4114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145088" y="2017713"/>
            <a:ext cx="3810000" cy="4114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9"/>
          <p:cNvSpPr>
            <a:spLocks noGrp="1"/>
          </p:cNvSpPr>
          <p:nvPr>
            <p:ph type="dt" sz="half" idx="10"/>
          </p:nvPr>
        </p:nvSpPr>
        <p:spPr/>
        <p:txBody>
          <a:bodyPr/>
          <a:lstStyle>
            <a:lvl1pPr>
              <a:defRPr/>
            </a:lvl1pPr>
          </a:lstStyle>
          <a:p>
            <a:pPr>
              <a:defRPr/>
            </a:pPr>
            <a:endParaRPr lang="en-US" altLang="zh-CN"/>
          </a:p>
        </p:txBody>
      </p:sp>
      <p:sp>
        <p:nvSpPr>
          <p:cNvPr id="6" name="页脚占位符 21"/>
          <p:cNvSpPr>
            <a:spLocks noGrp="1"/>
          </p:cNvSpPr>
          <p:nvPr>
            <p:ph type="ftr" sz="quarter" idx="11"/>
          </p:nvPr>
        </p:nvSpPr>
        <p:spPr/>
        <p:txBody>
          <a:bodyPr/>
          <a:lstStyle>
            <a:lvl1pPr>
              <a:defRPr/>
            </a:lvl1pPr>
          </a:lstStyle>
          <a:p>
            <a:pPr>
              <a:defRPr/>
            </a:pPr>
            <a:endParaRPr lang="en-US" altLang="zh-CN"/>
          </a:p>
        </p:txBody>
      </p:sp>
      <p:sp>
        <p:nvSpPr>
          <p:cNvPr id="7" name="灯片编号占位符 17"/>
          <p:cNvSpPr>
            <a:spLocks noGrp="1"/>
          </p:cNvSpPr>
          <p:nvPr>
            <p:ph type="sldNum" sz="quarter" idx="12"/>
          </p:nvPr>
        </p:nvSpPr>
        <p:spPr/>
        <p:txBody>
          <a:bodyPr/>
          <a:lstStyle>
            <a:lvl1pPr>
              <a:defRPr/>
            </a:lvl1pPr>
          </a:lstStyle>
          <a:p>
            <a:pPr>
              <a:defRPr/>
            </a:pPr>
            <a:fld id="{EA19DFFB-7646-48BF-819F-0F3434FBD922}" type="slidenum">
              <a:rPr lang="en-US" altLang="zh-CN" smtClean="0"/>
              <a:pPr>
                <a:defRPr/>
              </a:pPr>
              <a:t>‹#›</a:t>
            </a:fld>
            <a:endParaRPr lang="en-US" altLang="zh-CN"/>
          </a:p>
        </p:txBody>
      </p:sp>
    </p:spTree>
    <p:extLst>
      <p:ext uri="{BB962C8B-B14F-4D97-AF65-F5344CB8AC3E}">
        <p14:creationId xmlns:p14="http://schemas.microsoft.com/office/powerpoint/2010/main" val="1600464008"/>
      </p:ext>
    </p:extLst>
  </p:cSld>
  <p:clrMapOvr>
    <a:masterClrMapping/>
  </p:clrMapOvr>
  <p:transition>
    <p:blinds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fld id="{A507CCD6-0779-4FB2-9991-05E2792B6231}" type="datetimeFigureOut">
              <a:rPr lang="zh-CN" altLang="en-US" smtClean="0"/>
              <a:t>2025/4/5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25278BC-1F3F-4BC1-B76E-30381CE955D9}" type="slidenum">
              <a:rPr lang="zh-CN" altLang="en-US" smtClean="0"/>
              <a:t>‹#›</a:t>
            </a:fld>
            <a:endParaRPr lang="zh-CN" altLang="en-US"/>
          </a:p>
        </p:txBody>
      </p:sp>
      <p:sp>
        <p:nvSpPr>
          <p:cNvPr id="7" name="标题 6"/>
          <p:cNvSpPr>
            <a:spLocks noGrp="1"/>
          </p:cNvSpPr>
          <p:nvPr>
            <p:ph type="title"/>
          </p:nvPr>
        </p:nvSpPr>
        <p:spPr/>
        <p:txBody>
          <a:bodyPr rtlCol="0"/>
          <a:lstStyle/>
          <a:p>
            <a:r>
              <a:rPr kumimoji="0" lang="zh-CN" altLang="en-US"/>
              <a:t>单击此处编辑母版标题样式</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Ref idx="1002">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zh-CN" altLang="en-US"/>
              <a:t>单击此处编辑母版标题样式</a:t>
            </a:r>
            <a:endParaRPr kumimoji="0" lang="en-US"/>
          </a:p>
        </p:txBody>
      </p:sp>
      <p:sp>
        <p:nvSpPr>
          <p:cNvPr id="3" name="文本占位符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zh-CN" altLang="en-US"/>
              <a:t>单击此处编辑母版文本样式</a:t>
            </a:r>
          </a:p>
        </p:txBody>
      </p:sp>
      <p:sp>
        <p:nvSpPr>
          <p:cNvPr id="4" name="日期占位符 3"/>
          <p:cNvSpPr>
            <a:spLocks noGrp="1"/>
          </p:cNvSpPr>
          <p:nvPr>
            <p:ph type="dt" sz="half" idx="10"/>
          </p:nvPr>
        </p:nvSpPr>
        <p:spPr/>
        <p:txBody>
          <a:bodyPr/>
          <a:lstStyle/>
          <a:p>
            <a:fld id="{A507CCD6-0779-4FB2-9991-05E2792B6231}" type="datetimeFigureOut">
              <a:rPr lang="zh-CN" altLang="en-US" smtClean="0"/>
              <a:t>2025/4/5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25278BC-1F3F-4BC1-B76E-30381CE955D9}" type="slidenum">
              <a:rPr lang="zh-CN" altLang="en-US" smtClean="0"/>
              <a:t>‹#›</a:t>
            </a:fld>
            <a:endParaRPr lang="zh-CN" altLang="en-US"/>
          </a:p>
        </p:txBody>
      </p:sp>
      <p:sp>
        <p:nvSpPr>
          <p:cNvPr id="7" name="燕尾形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燕尾形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Ref idx="1002">
        <a:schemeClr val="bg1"/>
      </p:bgRef>
    </p:bg>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内容占位符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5" name="日期占位符 4"/>
          <p:cNvSpPr>
            <a:spLocks noGrp="1"/>
          </p:cNvSpPr>
          <p:nvPr>
            <p:ph type="dt" sz="half" idx="10"/>
          </p:nvPr>
        </p:nvSpPr>
        <p:spPr/>
        <p:txBody>
          <a:bodyPr/>
          <a:lstStyle/>
          <a:p>
            <a:fld id="{A507CCD6-0779-4FB2-9991-05E2792B6231}" type="datetimeFigureOut">
              <a:rPr lang="zh-CN" altLang="en-US" smtClean="0"/>
              <a:t>2025/4/5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25278BC-1F3F-4BC1-B76E-30381CE955D9}" type="slidenum">
              <a:rPr lang="zh-CN" altLang="en-US" smtClean="0"/>
              <a:t>‹#›</a:t>
            </a:fld>
            <a:endParaRPr lang="zh-CN" altLang="en-US"/>
          </a:p>
        </p:txBody>
      </p:sp>
      <p:sp>
        <p:nvSpPr>
          <p:cNvPr id="8" name="标题 7"/>
          <p:cNvSpPr>
            <a:spLocks noGrp="1"/>
          </p:cNvSpPr>
          <p:nvPr>
            <p:ph type="title"/>
          </p:nvPr>
        </p:nvSpPr>
        <p:spPr/>
        <p:txBody>
          <a:bodyPr rtlCol="0"/>
          <a:lstStyle/>
          <a:p>
            <a:r>
              <a:rPr kumimoji="0" lang="zh-CN" altLang="en-US"/>
              <a:t>单击此处编辑母版标题样式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bg>
      <p:bgRef idx="1003">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8229600" cy="1143000"/>
          </a:xfrm>
        </p:spPr>
        <p:txBody>
          <a:bodyPr anchor="ctr"/>
          <a:lstStyle>
            <a:lvl1pPr>
              <a:defRPr/>
            </a:lvl1pPr>
            <a:extLst/>
          </a:lstStyle>
          <a:p>
            <a:r>
              <a:rPr kumimoji="0" lang="zh-CN" altLang="en-US"/>
              <a:t>单击此处编辑母版标题样式</a:t>
            </a:r>
            <a:endParaRPr kumimoji="0" lang="en-US"/>
          </a:p>
        </p:txBody>
      </p:sp>
      <p:sp>
        <p:nvSpPr>
          <p:cNvPr id="3" name="文本占位符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a:t>单击此处编辑母版文本样式</a:t>
            </a:r>
          </a:p>
        </p:txBody>
      </p:sp>
      <p:sp>
        <p:nvSpPr>
          <p:cNvPr id="4" name="文本占位符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a:t>单击此处编辑母版文本样式</a:t>
            </a:r>
          </a:p>
        </p:txBody>
      </p:sp>
      <p:sp>
        <p:nvSpPr>
          <p:cNvPr id="5" name="内容占位符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6" name="内容占位符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7" name="日期占位符 6"/>
          <p:cNvSpPr>
            <a:spLocks noGrp="1"/>
          </p:cNvSpPr>
          <p:nvPr>
            <p:ph type="dt" sz="half" idx="10"/>
          </p:nvPr>
        </p:nvSpPr>
        <p:spPr/>
        <p:txBody>
          <a:bodyPr/>
          <a:lstStyle/>
          <a:p>
            <a:fld id="{A507CCD6-0779-4FB2-9991-05E2792B6231}" type="datetimeFigureOut">
              <a:rPr lang="zh-CN" altLang="en-US" smtClean="0"/>
              <a:t>2025/4/5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25278BC-1F3F-4BC1-B76E-30381CE955D9}" type="slidenum">
              <a:rPr lang="zh-CN" altLang="en-US" smtClean="0"/>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Ref idx="1002">
        <a:schemeClr val="bg1"/>
      </p:bgRef>
    </p:bg>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A507CCD6-0779-4FB2-9991-05E2792B6231}" type="datetimeFigureOut">
              <a:rPr lang="zh-CN" altLang="en-US" smtClean="0"/>
              <a:t>2025/4/5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25278BC-1F3F-4BC1-B76E-30381CE955D9}" type="slidenum">
              <a:rPr lang="zh-CN" altLang="en-US" smtClean="0"/>
              <a:t>‹#›</a:t>
            </a:fld>
            <a:endParaRPr lang="zh-CN" altLang="en-US"/>
          </a:p>
        </p:txBody>
      </p:sp>
      <p:sp>
        <p:nvSpPr>
          <p:cNvPr id="6" name="标题 5"/>
          <p:cNvSpPr>
            <a:spLocks noGrp="1"/>
          </p:cNvSpPr>
          <p:nvPr>
            <p:ph type="title"/>
          </p:nvPr>
        </p:nvSpPr>
        <p:spPr/>
        <p:txBody>
          <a:bodyPr rtlCol="0"/>
          <a:lstStyle/>
          <a:p>
            <a:r>
              <a:rPr kumimoji="0" lang="zh-CN" altLang="en-US"/>
              <a:t>单击此处编辑母版标题样式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507CCD6-0779-4FB2-9991-05E2792B6231}" type="datetimeFigureOut">
              <a:rPr lang="zh-CN" altLang="en-US" smtClean="0"/>
              <a:t>2025/4/5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25278BC-1F3F-4BC1-B76E-30381CE955D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bg>
      <p:bgRef idx="1003">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zh-CN" altLang="en-US"/>
              <a:t>单击此处编辑母版标题样式</a:t>
            </a:r>
            <a:endParaRPr kumimoji="0" lang="en-US"/>
          </a:p>
        </p:txBody>
      </p:sp>
      <p:sp>
        <p:nvSpPr>
          <p:cNvPr id="3" name="文本占位符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zh-CN" altLang="en-US"/>
              <a:t>单击此处编辑母版文本样式</a:t>
            </a:r>
          </a:p>
        </p:txBody>
      </p:sp>
      <p:sp>
        <p:nvSpPr>
          <p:cNvPr id="4" name="内容占位符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5" name="日期占位符 4"/>
          <p:cNvSpPr>
            <a:spLocks noGrp="1"/>
          </p:cNvSpPr>
          <p:nvPr>
            <p:ph type="dt" sz="half" idx="10"/>
          </p:nvPr>
        </p:nvSpPr>
        <p:spPr>
          <a:xfrm>
            <a:off x="6727032" y="6407944"/>
            <a:ext cx="1920240" cy="365760"/>
          </a:xfrm>
        </p:spPr>
        <p:txBody>
          <a:bodyPr/>
          <a:lstStyle/>
          <a:p>
            <a:fld id="{A507CCD6-0779-4FB2-9991-05E2792B6231}" type="datetimeFigureOut">
              <a:rPr lang="zh-CN" altLang="en-US" smtClean="0"/>
              <a:t>2025/4/5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25278BC-1F3F-4BC1-B76E-30381CE955D9}" type="slidenum">
              <a:rPr lang="zh-CN" altLang="en-US" smtClean="0"/>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bg>
      <p:bgRef idx="1002">
        <a:schemeClr val="bg1"/>
      </p:bgRef>
    </p:bg>
    <p:spTree>
      <p:nvGrpSpPr>
        <p:cNvPr id="1" name=""/>
        <p:cNvGrpSpPr/>
        <p:nvPr/>
      </p:nvGrpSpPr>
      <p:grpSpPr>
        <a:xfrm>
          <a:off x="0" y="0"/>
          <a:ext cx="0" cy="0"/>
          <a:chOff x="0" y="0"/>
          <a:chExt cx="0" cy="0"/>
        </a:xfrm>
      </p:grpSpPr>
      <p:sp>
        <p:nvSpPr>
          <p:cNvPr id="4" name="文本占位符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zh-CN" altLang="en-US"/>
              <a:t>单击此处编辑母版文本样式</a:t>
            </a:r>
          </a:p>
        </p:txBody>
      </p:sp>
      <p:sp>
        <p:nvSpPr>
          <p:cNvPr id="3" name="图片占位符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zh-CN" altLang="en-US"/>
              <a:t>单击图标添加图片</a:t>
            </a:r>
            <a:endParaRPr kumimoji="0" lang="en-US" dirty="0"/>
          </a:p>
        </p:txBody>
      </p:sp>
      <p:sp>
        <p:nvSpPr>
          <p:cNvPr id="5" name="日期占位符 4"/>
          <p:cNvSpPr>
            <a:spLocks noGrp="1"/>
          </p:cNvSpPr>
          <p:nvPr>
            <p:ph type="dt" sz="half" idx="10"/>
          </p:nvPr>
        </p:nvSpPr>
        <p:spPr/>
        <p:txBody>
          <a:bodyPr/>
          <a:lstStyle>
            <a:lvl1pPr>
              <a:defRPr>
                <a:solidFill>
                  <a:schemeClr val="tx1"/>
                </a:solidFill>
              </a:defRPr>
            </a:lvl1pPr>
            <a:extLst/>
          </a:lstStyle>
          <a:p>
            <a:fld id="{A507CCD6-0779-4FB2-9991-05E2792B6231}" type="datetimeFigureOut">
              <a:rPr lang="zh-CN" altLang="en-US" smtClean="0"/>
              <a:t>2025/4/5</a:t>
            </a:fld>
            <a:endParaRPr lang="zh-CN" altLang="en-US"/>
          </a:p>
        </p:txBody>
      </p:sp>
      <p:sp>
        <p:nvSpPr>
          <p:cNvPr id="6" name="页脚占位符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zh-CN" altLang="en-US"/>
          </a:p>
        </p:txBody>
      </p:sp>
      <p:sp>
        <p:nvSpPr>
          <p:cNvPr id="7" name="灯片编号占位符 6"/>
          <p:cNvSpPr>
            <a:spLocks noGrp="1"/>
          </p:cNvSpPr>
          <p:nvPr>
            <p:ph type="sldNum" sz="quarter" idx="12"/>
          </p:nvPr>
        </p:nvSpPr>
        <p:spPr/>
        <p:txBody>
          <a:bodyPr/>
          <a:lstStyle>
            <a:lvl1pPr>
              <a:defRPr>
                <a:solidFill>
                  <a:schemeClr val="tx1"/>
                </a:solidFill>
              </a:defRPr>
            </a:lvl1pPr>
            <a:extLst/>
          </a:lstStyle>
          <a:p>
            <a:fld id="{D25278BC-1F3F-4BC1-B76E-30381CE955D9}" type="slidenum">
              <a:rPr lang="zh-CN" altLang="en-US" smtClean="0"/>
              <a:t>‹#›</a:t>
            </a:fld>
            <a:endParaRPr lang="zh-CN" altLang="en-US"/>
          </a:p>
        </p:txBody>
      </p:sp>
      <p:sp>
        <p:nvSpPr>
          <p:cNvPr id="2" name="标题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zh-CN" altLang="en-US"/>
              <a:t>单击此处编辑母版标题样式</a:t>
            </a:r>
            <a:endParaRPr kumimoji="0" lang="en-US"/>
          </a:p>
        </p:txBody>
      </p:sp>
      <p:sp>
        <p:nvSpPr>
          <p:cNvPr id="8" name="任意多边形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任意多边形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直角三角形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直接连接符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燕尾形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燕尾形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任意多边形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任意多边形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直角三角形 13"/>
          <p:cNvSpPr>
            <a:spLocks/>
          </p:cNvSpPr>
          <p:nvPr/>
        </p:nvSpPr>
        <p:spPr bwMode="auto">
          <a:xfrm>
            <a:off x="-6042" y="5791253"/>
            <a:ext cx="3402314" cy="1080868"/>
          </a:xfrm>
          <a:prstGeom prst="rtTriangle">
            <a:avLst/>
          </a:prstGeom>
          <a:blipFill>
            <a:blip r:embed="rId14">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直接连接符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标题占位符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zh-CN" altLang="en-US"/>
              <a:t>单击此处编辑母版标题样式</a:t>
            </a:r>
            <a:endParaRPr kumimoji="0" lang="en-US"/>
          </a:p>
        </p:txBody>
      </p:sp>
      <p:sp>
        <p:nvSpPr>
          <p:cNvPr id="30" name="文本占位符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zh-CN" altLang="en-US"/>
              <a:t>单击此处编辑母版文本样式</a:t>
            </a:r>
          </a:p>
          <a:p>
            <a:pPr lvl="1" eaLnBrk="1" latinLnBrk="0" hangingPunct="1"/>
            <a:r>
              <a:rPr kumimoji="0" lang="zh-CN" altLang="en-US"/>
              <a:t>第二级</a:t>
            </a:r>
          </a:p>
          <a:p>
            <a:pPr lvl="2" eaLnBrk="1" latinLnBrk="0" hangingPunct="1"/>
            <a:r>
              <a:rPr kumimoji="0" lang="zh-CN" altLang="en-US"/>
              <a:t>第三级</a:t>
            </a:r>
          </a:p>
          <a:p>
            <a:pPr lvl="3" eaLnBrk="1" latinLnBrk="0" hangingPunct="1"/>
            <a:r>
              <a:rPr kumimoji="0" lang="zh-CN" altLang="en-US"/>
              <a:t>第四级</a:t>
            </a:r>
          </a:p>
          <a:p>
            <a:pPr lvl="4" eaLnBrk="1" latinLnBrk="0" hangingPunct="1"/>
            <a:r>
              <a:rPr kumimoji="0" lang="zh-CN" altLang="en-US"/>
              <a:t>第五级</a:t>
            </a:r>
            <a:endParaRPr kumimoji="0" lang="en-US"/>
          </a:p>
        </p:txBody>
      </p:sp>
      <p:sp>
        <p:nvSpPr>
          <p:cNvPr id="10" name="日期占位符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A507CCD6-0779-4FB2-9991-05E2792B6231}" type="datetimeFigureOut">
              <a:rPr lang="zh-CN" altLang="en-US" smtClean="0"/>
              <a:t>2025/4/5</a:t>
            </a:fld>
            <a:endParaRPr lang="zh-CN" altLang="en-US"/>
          </a:p>
        </p:txBody>
      </p:sp>
      <p:sp>
        <p:nvSpPr>
          <p:cNvPr id="22" name="页脚占位符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zh-CN" altLang="en-US"/>
          </a:p>
        </p:txBody>
      </p:sp>
      <p:sp>
        <p:nvSpPr>
          <p:cNvPr id="18" name="灯片编号占位符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D25278BC-1F3F-4BC1-B76E-30381CE955D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11.png"/><Relationship Id="rId7"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12.png"/><Relationship Id="rId4" Type="http://schemas.microsoft.com/office/2007/relationships/hdphoto" Target="../media/hdphoto3.wdp"/></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notesSlide" Target="../notesSlides/notesSlide15.xml"/><Relationship Id="rId7" Type="http://schemas.openxmlformats.org/officeDocument/2006/relationships/image" Target="../media/image16.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15.png"/><Relationship Id="rId4" Type="http://schemas.openxmlformats.org/officeDocument/2006/relationships/oleObject" Target="../embeddings/oleObject1.bin"/></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microsoft.com/office/2007/relationships/hdphoto" Target="../media/hdphoto2.wdp"/></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notesSlide" Target="../notesSlides/notesSlide24.xml"/><Relationship Id="rId7" Type="http://schemas.microsoft.com/office/2007/relationships/hdphoto" Target="../media/hdphoto6.wdp"/><Relationship Id="rId2" Type="http://schemas.openxmlformats.org/officeDocument/2006/relationships/slideLayout" Target="../slideLayouts/slideLayout12.xml"/><Relationship Id="rId1" Type="http://schemas.openxmlformats.org/officeDocument/2006/relationships/vmlDrawing" Target="../drawings/vmlDrawing2.vml"/><Relationship Id="rId6" Type="http://schemas.openxmlformats.org/officeDocument/2006/relationships/image" Target="../media/image20.jpeg"/><Relationship Id="rId5" Type="http://schemas.openxmlformats.org/officeDocument/2006/relationships/image" Target="../media/image19.png"/><Relationship Id="rId4" Type="http://schemas.openxmlformats.org/officeDocument/2006/relationships/oleObject" Target="../embeddings/oleObject3.bin"/><Relationship Id="rId9" Type="http://schemas.microsoft.com/office/2007/relationships/hdphoto" Target="../media/hdphoto7.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image" Target="../media/image22.wm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1187624" y="1628800"/>
            <a:ext cx="7632848" cy="3240360"/>
          </a:xfrm>
        </p:spPr>
        <p:txBody>
          <a:bodyPr>
            <a:noAutofit/>
          </a:bodyPr>
          <a:lstStyle/>
          <a:p>
            <a:pPr>
              <a:lnSpc>
                <a:spcPct val="120000"/>
              </a:lnSpc>
              <a:spcBef>
                <a:spcPts val="1200"/>
              </a:spcBef>
            </a:pPr>
            <a:r>
              <a:rPr lang="zh-CN" altLang="en-US" sz="3600" b="1" kern="100" dirty="0">
                <a:solidFill>
                  <a:schemeClr val="tx1"/>
                </a:solidFill>
                <a:effectLst/>
                <a:latin typeface="黑体" panose="02010609060101010101" pitchFamily="49" charset="-122"/>
                <a:ea typeface="黑体" panose="02010609060101010101" pitchFamily="49" charset="-122"/>
              </a:rPr>
              <a:t>实验</a:t>
            </a:r>
            <a:r>
              <a:rPr lang="en-US" altLang="zh-CN" sz="3600" b="1" kern="100" dirty="0">
                <a:solidFill>
                  <a:schemeClr val="tx1"/>
                </a:solidFill>
                <a:effectLst/>
                <a:latin typeface="黑体" panose="02010609060101010101" pitchFamily="49" charset="-122"/>
                <a:ea typeface="黑体" panose="02010609060101010101" pitchFamily="49" charset="-122"/>
              </a:rPr>
              <a:t>11 </a:t>
            </a:r>
            <a:r>
              <a:rPr lang="zh-CN" altLang="en-US" sz="3600" dirty="0">
                <a:solidFill>
                  <a:schemeClr val="tx1"/>
                </a:solidFill>
                <a:effectLst/>
                <a:latin typeface="黑体" panose="02010609060101010101" pitchFamily="49" charset="-122"/>
              </a:rPr>
              <a:t>人体体表心电图的描记</a:t>
            </a:r>
            <a:r>
              <a:rPr lang="en-US" altLang="zh-CN" sz="3600" dirty="0">
                <a:solidFill>
                  <a:schemeClr val="tx1"/>
                </a:solidFill>
                <a:effectLst/>
                <a:latin typeface="黑体" panose="02010609060101010101" pitchFamily="49" charset="-122"/>
              </a:rPr>
              <a:t/>
            </a:r>
            <a:br>
              <a:rPr lang="en-US" altLang="zh-CN" sz="3600" dirty="0">
                <a:solidFill>
                  <a:schemeClr val="tx1"/>
                </a:solidFill>
                <a:effectLst/>
                <a:latin typeface="黑体" panose="02010609060101010101" pitchFamily="49" charset="-122"/>
              </a:rPr>
            </a:br>
            <a:r>
              <a:rPr lang="zh-CN" altLang="en-US" sz="3600" b="1" kern="100" dirty="0">
                <a:solidFill>
                  <a:schemeClr val="tx1"/>
                </a:solidFill>
                <a:effectLst/>
                <a:latin typeface="黑体" panose="02010609060101010101" pitchFamily="49" charset="-122"/>
                <a:ea typeface="黑体" panose="02010609060101010101" pitchFamily="49" charset="-122"/>
              </a:rPr>
              <a:t>实验</a:t>
            </a:r>
            <a:r>
              <a:rPr lang="en-US" altLang="zh-CN" sz="3600" b="1" kern="100" dirty="0">
                <a:solidFill>
                  <a:schemeClr val="tx1"/>
                </a:solidFill>
                <a:effectLst/>
                <a:latin typeface="黑体" panose="02010609060101010101" pitchFamily="49" charset="-122"/>
                <a:ea typeface="黑体" panose="02010609060101010101" pitchFamily="49" charset="-122"/>
              </a:rPr>
              <a:t>12 </a:t>
            </a:r>
            <a:r>
              <a:rPr lang="zh-CN" altLang="zh-CN" sz="3600" kern="100" dirty="0">
                <a:solidFill>
                  <a:schemeClr val="tx1"/>
                </a:solidFill>
                <a:effectLst/>
                <a:latin typeface="黑体" panose="02010609060101010101" pitchFamily="49" charset="-122"/>
              </a:rPr>
              <a:t>人体甲</a:t>
            </a:r>
            <a:r>
              <a:rPr lang="zh-CN" altLang="en-US" sz="3600" kern="100" dirty="0">
                <a:solidFill>
                  <a:schemeClr val="tx1"/>
                </a:solidFill>
                <a:effectLst/>
                <a:latin typeface="黑体" panose="02010609060101010101" pitchFamily="49" charset="-122"/>
              </a:rPr>
              <a:t>襞</a:t>
            </a:r>
            <a:r>
              <a:rPr lang="zh-CN" altLang="zh-CN" sz="3600" kern="100" dirty="0">
                <a:solidFill>
                  <a:schemeClr val="tx1"/>
                </a:solidFill>
                <a:effectLst/>
                <a:latin typeface="黑体" panose="02010609060101010101" pitchFamily="49" charset="-122"/>
              </a:rPr>
              <a:t>微循环</a:t>
            </a:r>
            <a:r>
              <a:rPr lang="zh-CN" altLang="en-US" sz="3600" kern="100" dirty="0">
                <a:solidFill>
                  <a:schemeClr val="tx1"/>
                </a:solidFill>
                <a:effectLst/>
                <a:latin typeface="黑体" panose="02010609060101010101" pitchFamily="49" charset="-122"/>
              </a:rPr>
              <a:t>观察</a:t>
            </a:r>
            <a:r>
              <a:rPr lang="en-US" altLang="zh-CN" sz="3600" kern="100" dirty="0">
                <a:solidFill>
                  <a:schemeClr val="tx1"/>
                </a:solidFill>
                <a:effectLst/>
                <a:latin typeface="黑体" panose="02010609060101010101" pitchFamily="49" charset="-122"/>
              </a:rPr>
              <a:t/>
            </a:r>
            <a:br>
              <a:rPr lang="en-US" altLang="zh-CN" sz="3600" kern="100" dirty="0">
                <a:solidFill>
                  <a:schemeClr val="tx1"/>
                </a:solidFill>
                <a:effectLst/>
                <a:latin typeface="黑体" panose="02010609060101010101" pitchFamily="49" charset="-122"/>
              </a:rPr>
            </a:br>
            <a:r>
              <a:rPr lang="zh-CN" altLang="en-US" sz="3600" kern="100" dirty="0">
                <a:solidFill>
                  <a:schemeClr val="tx1"/>
                </a:solidFill>
                <a:effectLst/>
                <a:latin typeface="黑体" panose="02010609060101010101" pitchFamily="49" charset="-122"/>
              </a:rPr>
              <a:t>实验</a:t>
            </a:r>
            <a:r>
              <a:rPr lang="en-US" altLang="zh-CN" sz="3600" kern="100" dirty="0">
                <a:solidFill>
                  <a:schemeClr val="tx1"/>
                </a:solidFill>
                <a:effectLst/>
                <a:latin typeface="黑体" panose="02010609060101010101" pitchFamily="49" charset="-122"/>
                <a:ea typeface="黑体" panose="02010609060101010101" pitchFamily="49" charset="-122"/>
              </a:rPr>
              <a:t>13 </a:t>
            </a:r>
            <a:r>
              <a:rPr lang="zh-CN" altLang="en-US" sz="3600" kern="100" dirty="0">
                <a:solidFill>
                  <a:schemeClr val="tx1"/>
                </a:solidFill>
                <a:effectLst/>
                <a:latin typeface="黑体" panose="02010609060101010101" pitchFamily="49" charset="-122"/>
              </a:rPr>
              <a:t>人</a:t>
            </a:r>
            <a:r>
              <a:rPr lang="zh-CN" altLang="zh-CN" sz="3600" kern="100" dirty="0">
                <a:solidFill>
                  <a:schemeClr val="tx1"/>
                </a:solidFill>
                <a:effectLst/>
                <a:latin typeface="黑体" panose="02010609060101010101" pitchFamily="49" charset="-122"/>
              </a:rPr>
              <a:t>体动脉血压测定</a:t>
            </a:r>
            <a:r>
              <a:rPr lang="en-US" altLang="zh-CN" sz="3600" kern="100" dirty="0">
                <a:solidFill>
                  <a:schemeClr val="tx1"/>
                </a:solidFill>
                <a:effectLst/>
                <a:latin typeface="黑体" panose="02010609060101010101" pitchFamily="49" charset="-122"/>
              </a:rPr>
              <a:t/>
            </a:r>
            <a:br>
              <a:rPr lang="en-US" altLang="zh-CN" sz="3600" kern="100" dirty="0">
                <a:solidFill>
                  <a:schemeClr val="tx1"/>
                </a:solidFill>
                <a:effectLst/>
                <a:latin typeface="黑体" panose="02010609060101010101" pitchFamily="49" charset="-122"/>
              </a:rPr>
            </a:br>
            <a:endParaRPr lang="zh-CN" altLang="en-US" sz="3600" b="1" dirty="0">
              <a:solidFill>
                <a:schemeClr val="tx1"/>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2203060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2"/>
          </p:nvPr>
        </p:nvSpPr>
        <p:spPr>
          <a:xfrm>
            <a:off x="1348717" y="332656"/>
            <a:ext cx="6165037" cy="1799954"/>
          </a:xfrm>
        </p:spPr>
        <p:txBody>
          <a:bodyPr>
            <a:noAutofit/>
          </a:bodyPr>
          <a:lstStyle/>
          <a:p>
            <a:pPr lvl="1"/>
            <a:r>
              <a:rPr lang="zh-CN" altLang="en-US" sz="2400" b="1" dirty="0">
                <a:solidFill>
                  <a:srgbClr val="0000CC"/>
                </a:solidFill>
                <a:latin typeface="+mn-ea"/>
                <a:cs typeface="Verdana" panose="020B0604030504040204" pitchFamily="34" charset="0"/>
              </a:rPr>
              <a:t>心率、心律</a:t>
            </a:r>
          </a:p>
          <a:p>
            <a:pPr lvl="1"/>
            <a:r>
              <a:rPr lang="zh-CN" altLang="en-US" sz="2400" b="1" dirty="0">
                <a:solidFill>
                  <a:srgbClr val="0000CC"/>
                </a:solidFill>
                <a:latin typeface="+mn-ea"/>
                <a:cs typeface="Verdana" panose="020B0604030504040204" pitchFamily="34" charset="0"/>
              </a:rPr>
              <a:t>波形：</a:t>
            </a:r>
            <a:r>
              <a:rPr lang="en-US" altLang="zh-CN" sz="2400" b="1" dirty="0">
                <a:solidFill>
                  <a:srgbClr val="7030A0"/>
                </a:solidFill>
                <a:latin typeface="+mn-ea"/>
                <a:cs typeface="Verdana" panose="020B0604030504040204" pitchFamily="34" charset="0"/>
              </a:rPr>
              <a:t>P</a:t>
            </a:r>
            <a:r>
              <a:rPr lang="zh-CN" altLang="en-US" sz="2400" b="1" dirty="0">
                <a:solidFill>
                  <a:srgbClr val="7030A0"/>
                </a:solidFill>
                <a:latin typeface="+mn-ea"/>
                <a:cs typeface="Verdana" panose="020B0604030504040204" pitchFamily="34" charset="0"/>
              </a:rPr>
              <a:t>波、</a:t>
            </a:r>
            <a:r>
              <a:rPr lang="en-US" altLang="zh-CN" sz="2400" b="1" dirty="0">
                <a:solidFill>
                  <a:srgbClr val="7030A0"/>
                </a:solidFill>
                <a:latin typeface="+mn-ea"/>
                <a:cs typeface="Verdana" panose="020B0604030504040204" pitchFamily="34" charset="0"/>
              </a:rPr>
              <a:t>QRS</a:t>
            </a:r>
            <a:r>
              <a:rPr lang="zh-CN" altLang="en-US" sz="2400" b="1" dirty="0">
                <a:solidFill>
                  <a:srgbClr val="7030A0"/>
                </a:solidFill>
                <a:latin typeface="+mn-ea"/>
                <a:cs typeface="Verdana" panose="020B0604030504040204" pitchFamily="34" charset="0"/>
              </a:rPr>
              <a:t>波、</a:t>
            </a:r>
            <a:r>
              <a:rPr lang="en-US" altLang="zh-CN" sz="2400" b="1" dirty="0">
                <a:solidFill>
                  <a:srgbClr val="7030A0"/>
                </a:solidFill>
                <a:latin typeface="+mn-ea"/>
                <a:cs typeface="Verdana" panose="020B0604030504040204" pitchFamily="34" charset="0"/>
              </a:rPr>
              <a:t>T</a:t>
            </a:r>
            <a:r>
              <a:rPr lang="zh-CN" altLang="en-US" sz="2400" b="1" dirty="0">
                <a:solidFill>
                  <a:srgbClr val="7030A0"/>
                </a:solidFill>
                <a:latin typeface="+mn-ea"/>
                <a:cs typeface="Verdana" panose="020B0604030504040204" pitchFamily="34" charset="0"/>
              </a:rPr>
              <a:t>波、</a:t>
            </a:r>
            <a:r>
              <a:rPr lang="en-US" altLang="zh-CN" sz="2400" b="1" dirty="0">
                <a:solidFill>
                  <a:srgbClr val="7030A0"/>
                </a:solidFill>
                <a:latin typeface="+mn-ea"/>
                <a:cs typeface="Verdana" panose="020B0604030504040204" pitchFamily="34" charset="0"/>
              </a:rPr>
              <a:t>U</a:t>
            </a:r>
            <a:r>
              <a:rPr lang="zh-CN" altLang="en-US" sz="2400" b="1" dirty="0">
                <a:solidFill>
                  <a:srgbClr val="7030A0"/>
                </a:solidFill>
                <a:latin typeface="+mn-ea"/>
                <a:cs typeface="Verdana" panose="020B0604030504040204" pitchFamily="34" charset="0"/>
              </a:rPr>
              <a:t>波</a:t>
            </a:r>
            <a:endParaRPr lang="en-US" altLang="zh-CN" sz="2400" b="1" dirty="0">
              <a:solidFill>
                <a:srgbClr val="0000CC"/>
              </a:solidFill>
              <a:latin typeface="+mn-ea"/>
              <a:cs typeface="Verdana" panose="020B0604030504040204" pitchFamily="34" charset="0"/>
            </a:endParaRPr>
          </a:p>
          <a:p>
            <a:pPr lvl="1"/>
            <a:r>
              <a:rPr lang="zh-CN" altLang="en-US" sz="2400" b="1" dirty="0">
                <a:solidFill>
                  <a:srgbClr val="0000CC"/>
                </a:solidFill>
                <a:latin typeface="+mn-ea"/>
                <a:cs typeface="Verdana" panose="020B0604030504040204" pitchFamily="34" charset="0"/>
              </a:rPr>
              <a:t>段：</a:t>
            </a:r>
            <a:r>
              <a:rPr lang="en-US" altLang="zh-CN" sz="2400" b="1" dirty="0">
                <a:solidFill>
                  <a:srgbClr val="7030A0"/>
                </a:solidFill>
                <a:latin typeface="+mn-ea"/>
              </a:rPr>
              <a:t>P-R</a:t>
            </a:r>
            <a:r>
              <a:rPr lang="zh-CN" altLang="en-US" sz="2400" b="1" dirty="0">
                <a:solidFill>
                  <a:srgbClr val="7030A0"/>
                </a:solidFill>
                <a:latin typeface="+mn-ea"/>
              </a:rPr>
              <a:t>段、</a:t>
            </a:r>
            <a:r>
              <a:rPr lang="en-US" altLang="zh-CN" sz="2400" b="1" dirty="0">
                <a:solidFill>
                  <a:srgbClr val="7030A0"/>
                </a:solidFill>
                <a:latin typeface="+mn-ea"/>
              </a:rPr>
              <a:t>S-T</a:t>
            </a:r>
            <a:r>
              <a:rPr lang="zh-CN" altLang="en-US" sz="2400" b="1" dirty="0">
                <a:solidFill>
                  <a:srgbClr val="7030A0"/>
                </a:solidFill>
                <a:latin typeface="+mn-ea"/>
              </a:rPr>
              <a:t>段</a:t>
            </a:r>
            <a:endParaRPr lang="en-US" altLang="zh-CN" sz="2400" b="1" dirty="0">
              <a:solidFill>
                <a:srgbClr val="7030A0"/>
              </a:solidFill>
              <a:latin typeface="+mn-ea"/>
            </a:endParaRPr>
          </a:p>
          <a:p>
            <a:pPr lvl="1"/>
            <a:r>
              <a:rPr lang="zh-CN" altLang="en-US" sz="2400" b="1" dirty="0">
                <a:solidFill>
                  <a:srgbClr val="0000CC"/>
                </a:solidFill>
                <a:latin typeface="+mn-ea"/>
                <a:cs typeface="Verdana" panose="020B0604030504040204" pitchFamily="34" charset="0"/>
              </a:rPr>
              <a:t>间期：</a:t>
            </a:r>
            <a:r>
              <a:rPr lang="en-US" altLang="zh-CN" sz="2400" b="1" dirty="0">
                <a:solidFill>
                  <a:srgbClr val="7030A0"/>
                </a:solidFill>
                <a:latin typeface="+mn-ea"/>
                <a:cs typeface="Verdana" panose="020B0604030504040204" pitchFamily="34" charset="0"/>
              </a:rPr>
              <a:t>P-R</a:t>
            </a:r>
            <a:r>
              <a:rPr lang="zh-CN" altLang="en-US" sz="2400" b="1" dirty="0">
                <a:solidFill>
                  <a:srgbClr val="7030A0"/>
                </a:solidFill>
                <a:latin typeface="+mn-ea"/>
                <a:cs typeface="Verdana" panose="020B0604030504040204" pitchFamily="34" charset="0"/>
              </a:rPr>
              <a:t>间期、</a:t>
            </a:r>
            <a:r>
              <a:rPr lang="en-US" altLang="zh-CN" sz="2400" b="1" dirty="0">
                <a:solidFill>
                  <a:srgbClr val="7030A0"/>
                </a:solidFill>
                <a:latin typeface="+mn-ea"/>
                <a:cs typeface="Verdana" panose="020B0604030504040204" pitchFamily="34" charset="0"/>
              </a:rPr>
              <a:t>Q-T</a:t>
            </a:r>
            <a:r>
              <a:rPr lang="zh-CN" altLang="en-US" sz="2400" b="1" dirty="0">
                <a:solidFill>
                  <a:srgbClr val="7030A0"/>
                </a:solidFill>
                <a:latin typeface="+mn-ea"/>
                <a:cs typeface="Verdana" panose="020B0604030504040204" pitchFamily="34" charset="0"/>
              </a:rPr>
              <a:t>间期</a:t>
            </a:r>
            <a:endParaRPr lang="en-US" altLang="zh-CN" sz="2400" b="1" dirty="0">
              <a:solidFill>
                <a:srgbClr val="7030A0"/>
              </a:solidFill>
              <a:latin typeface="+mn-ea"/>
              <a:cs typeface="Verdana" panose="020B0604030504040204" pitchFamily="34" charset="0"/>
            </a:endParaRPr>
          </a:p>
          <a:p>
            <a:pPr lvl="2"/>
            <a:endParaRPr lang="zh-CN" altLang="en-US" sz="2400" b="1" dirty="0">
              <a:solidFill>
                <a:srgbClr val="7030A0"/>
              </a:solidFill>
              <a:latin typeface="+mn-ea"/>
              <a:cs typeface="Verdana" panose="020B0604030504040204" pitchFamily="34" charset="0"/>
            </a:endParaRPr>
          </a:p>
          <a:p>
            <a:endParaRPr lang="zh-CN" altLang="en-US" dirty="0">
              <a:latin typeface="+mn-ea"/>
              <a:cs typeface="Verdana" panose="020B0604030504040204" pitchFamily="34" charset="0"/>
            </a:endParaRPr>
          </a:p>
        </p:txBody>
      </p:sp>
      <p:pic>
        <p:nvPicPr>
          <p:cNvPr id="4" name="内容占位符 3" descr="view.jpg"/>
          <p:cNvPicPr>
            <a:picLocks noChangeAspect="1"/>
          </p:cNvPicPr>
          <p:nvPr/>
        </p:nvPicPr>
        <p:blipFill rotWithShape="1">
          <a:blip r:embed="rId3">
            <a:extLst>
              <a:ext uri="{28A0092B-C50C-407E-A947-70E740481C1C}">
                <a14:useLocalDpi xmlns:a14="http://schemas.microsoft.com/office/drawing/2010/main" val="0"/>
              </a:ext>
            </a:extLst>
          </a:blip>
          <a:srcRect l="10603" t="29053" r="10737" b="11026"/>
          <a:stretch/>
        </p:blipFill>
        <p:spPr>
          <a:xfrm>
            <a:off x="588887" y="2058133"/>
            <a:ext cx="7684695" cy="4109641"/>
          </a:xfrm>
          <a:prstGeom prst="rect">
            <a:avLst/>
          </a:prstGeom>
        </p:spPr>
      </p:pic>
      <p:sp>
        <p:nvSpPr>
          <p:cNvPr id="5" name="TextBox 4"/>
          <p:cNvSpPr txBox="1"/>
          <p:nvPr/>
        </p:nvSpPr>
        <p:spPr>
          <a:xfrm>
            <a:off x="3757812" y="6237312"/>
            <a:ext cx="1475084" cy="400110"/>
          </a:xfrm>
          <a:prstGeom prst="rect">
            <a:avLst/>
          </a:prstGeom>
          <a:noFill/>
        </p:spPr>
        <p:txBody>
          <a:bodyPr wrap="none" rtlCol="0">
            <a:spAutoFit/>
          </a:bodyPr>
          <a:lstStyle/>
          <a:p>
            <a:r>
              <a:rPr lang="zh-CN" altLang="en-US" sz="2000" b="1" dirty="0"/>
              <a:t>正常心电图</a:t>
            </a:r>
          </a:p>
        </p:txBody>
      </p:sp>
    </p:spTree>
    <p:extLst>
      <p:ext uri="{BB962C8B-B14F-4D97-AF65-F5344CB8AC3E}">
        <p14:creationId xmlns:p14="http://schemas.microsoft.com/office/powerpoint/2010/main" val="3536939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18622" y="836712"/>
            <a:ext cx="4824536" cy="4824536"/>
          </a:xfrm>
          <a:solidFill>
            <a:srgbClr val="FFFFFF"/>
          </a:solidFill>
        </p:spPr>
        <p:txBody>
          <a:bodyPr>
            <a:normAutofit/>
          </a:bodyPr>
          <a:lstStyle/>
          <a:p>
            <a:pPr algn="just">
              <a:spcBef>
                <a:spcPts val="600"/>
              </a:spcBef>
            </a:pPr>
            <a:r>
              <a:rPr lang="zh-CN" altLang="zh-CN" sz="2400" b="1" dirty="0">
                <a:solidFill>
                  <a:srgbClr val="0033CC"/>
                </a:solidFill>
              </a:rPr>
              <a:t>甲襞</a:t>
            </a:r>
            <a:r>
              <a:rPr lang="zh-CN" altLang="zh-CN" sz="2400" b="1" dirty="0"/>
              <a:t>是环绕甲体周围</a:t>
            </a:r>
            <a:r>
              <a:rPr lang="zh-CN" altLang="zh-CN" sz="2400" b="1" dirty="0" smtClean="0"/>
              <a:t>的</a:t>
            </a:r>
            <a:r>
              <a:rPr lang="zh-CN" altLang="en-US" sz="2400" b="1" dirty="0" smtClean="0"/>
              <a:t>皮</a:t>
            </a:r>
            <a:r>
              <a:rPr lang="zh-CN" altLang="zh-CN" sz="2400" b="1" dirty="0" smtClean="0"/>
              <a:t>肤</a:t>
            </a:r>
            <a:r>
              <a:rPr lang="zh-CN" altLang="zh-CN" sz="2400" b="1" dirty="0"/>
              <a:t>皱襞</a:t>
            </a:r>
            <a:r>
              <a:rPr lang="en-US" altLang="zh-CN" sz="2400" b="1" dirty="0"/>
              <a:t>,</a:t>
            </a:r>
            <a:r>
              <a:rPr lang="zh-CN" altLang="zh-CN" sz="2400" b="1" dirty="0"/>
              <a:t>支持甲体并供应血液与营养</a:t>
            </a:r>
            <a:r>
              <a:rPr lang="zh-CN" altLang="en-US" sz="2400" b="1" dirty="0"/>
              <a:t>。</a:t>
            </a:r>
            <a:endParaRPr lang="en-US" altLang="zh-CN" sz="2400" b="1" dirty="0"/>
          </a:p>
          <a:p>
            <a:pPr algn="just">
              <a:spcBef>
                <a:spcPts val="600"/>
              </a:spcBef>
            </a:pPr>
            <a:r>
              <a:rPr lang="zh-CN" altLang="zh-CN" sz="2400" b="1" dirty="0"/>
              <a:t>甲襞表面为鳞状上皮覆盖，其中有皮肤真皮突起形成的乳头，每一乳头区一般有一支毛细血管，此毛细血管呈袢状，因此称其为</a:t>
            </a:r>
            <a:r>
              <a:rPr lang="zh-CN" altLang="zh-CN" sz="2400" b="1" dirty="0">
                <a:solidFill>
                  <a:srgbClr val="130BAD"/>
                </a:solidFill>
              </a:rPr>
              <a:t>毛细血管袢</a:t>
            </a:r>
            <a:r>
              <a:rPr lang="zh-CN" altLang="zh-CN" sz="2400" b="1" dirty="0"/>
              <a:t>。</a:t>
            </a:r>
            <a:endParaRPr lang="en-US" altLang="zh-CN" sz="2400" b="1" dirty="0"/>
          </a:p>
          <a:p>
            <a:pPr algn="just">
              <a:spcBef>
                <a:spcPts val="600"/>
              </a:spcBef>
            </a:pPr>
            <a:r>
              <a:rPr lang="zh-CN" altLang="zh-CN" sz="2400" b="1" dirty="0"/>
              <a:t>甲襞孙络密集，呈微细网络</a:t>
            </a:r>
            <a:r>
              <a:rPr lang="zh-CN" altLang="en-US" sz="2400" b="1" dirty="0"/>
              <a:t>。毛细血管袢在显微镜下很容易看到，是观察微循环的良好部位，也是临床微循环检查最常用的部位。</a:t>
            </a:r>
          </a:p>
        </p:txBody>
      </p:sp>
      <p:pic>
        <p:nvPicPr>
          <p:cNvPr id="4" name="图片 3" descr="甲皱微循环的显微镜检查"/>
          <p:cNvPicPr/>
          <p:nvPr/>
        </p:nvPicPr>
        <p:blipFill>
          <a:blip r:embed="rId3">
            <a:extLst>
              <a:ext uri="{28A0092B-C50C-407E-A947-70E740481C1C}">
                <a14:useLocalDpi xmlns:a14="http://schemas.microsoft.com/office/drawing/2010/main" val="0"/>
              </a:ext>
            </a:extLst>
          </a:blip>
          <a:srcRect/>
          <a:stretch>
            <a:fillRect/>
          </a:stretch>
        </p:blipFill>
        <p:spPr bwMode="auto">
          <a:xfrm>
            <a:off x="5436096" y="390781"/>
            <a:ext cx="2808312" cy="2714183"/>
          </a:xfrm>
          <a:prstGeom prst="rect">
            <a:avLst/>
          </a:prstGeom>
          <a:noFill/>
          <a:ln>
            <a:noFill/>
          </a:ln>
        </p:spPr>
      </p:pic>
      <p:pic>
        <p:nvPicPr>
          <p:cNvPr id="5" name="图片 4" descr="甲皱微循环的显微镜检查"/>
          <p:cNvPicPr/>
          <p:nvPr/>
        </p:nvPicPr>
        <p:blipFill>
          <a:blip r:embed="rId4">
            <a:extLst>
              <a:ext uri="{28A0092B-C50C-407E-A947-70E740481C1C}">
                <a14:useLocalDpi xmlns:a14="http://schemas.microsoft.com/office/drawing/2010/main" val="0"/>
              </a:ext>
            </a:extLst>
          </a:blip>
          <a:srcRect/>
          <a:stretch>
            <a:fillRect/>
          </a:stretch>
        </p:blipFill>
        <p:spPr bwMode="auto">
          <a:xfrm>
            <a:off x="5741072" y="3381116"/>
            <a:ext cx="2503336" cy="2843357"/>
          </a:xfrm>
          <a:prstGeom prst="rect">
            <a:avLst/>
          </a:prstGeom>
          <a:noFill/>
          <a:ln>
            <a:noFill/>
          </a:ln>
        </p:spPr>
      </p:pic>
      <p:sp>
        <p:nvSpPr>
          <p:cNvPr id="6" name="矩形 5"/>
          <p:cNvSpPr/>
          <p:nvPr/>
        </p:nvSpPr>
        <p:spPr>
          <a:xfrm>
            <a:off x="5436096" y="2088612"/>
            <a:ext cx="792088" cy="2880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6936900" y="3717032"/>
            <a:ext cx="396044" cy="2880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33023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107504" y="692696"/>
            <a:ext cx="5436096" cy="5112568"/>
          </a:xfrm>
        </p:spPr>
        <p:txBody>
          <a:bodyPr>
            <a:normAutofit/>
          </a:bodyPr>
          <a:lstStyle/>
          <a:p>
            <a:pPr>
              <a:lnSpc>
                <a:spcPct val="110000"/>
              </a:lnSpc>
              <a:spcBef>
                <a:spcPts val="600"/>
              </a:spcBef>
            </a:pPr>
            <a:r>
              <a:rPr lang="zh-CN" altLang="en-US" sz="2600" b="1" dirty="0"/>
              <a:t>甲襞微循环血液循环：</a:t>
            </a:r>
          </a:p>
          <a:p>
            <a:pPr lvl="1">
              <a:lnSpc>
                <a:spcPct val="110000"/>
              </a:lnSpc>
              <a:spcBef>
                <a:spcPts val="600"/>
              </a:spcBef>
            </a:pPr>
            <a:r>
              <a:rPr lang="zh-CN" altLang="en-US" sz="2400" b="1" dirty="0"/>
              <a:t>沿小动脉→细动脉→毛细血管输入枝→毛细血管输出枝→细静脉→小静脉方向</a:t>
            </a:r>
            <a:endParaRPr lang="en-US" altLang="zh-CN" sz="2400" b="1" dirty="0"/>
          </a:p>
          <a:p>
            <a:pPr algn="just">
              <a:lnSpc>
                <a:spcPct val="110000"/>
              </a:lnSpc>
              <a:spcBef>
                <a:spcPts val="600"/>
              </a:spcBef>
            </a:pPr>
            <a:r>
              <a:rPr lang="zh-CN" altLang="en-US" sz="2600" b="1" dirty="0"/>
              <a:t>管袢特征：</a:t>
            </a:r>
            <a:endParaRPr lang="en-US" altLang="zh-CN" sz="2600" b="1" dirty="0"/>
          </a:p>
          <a:p>
            <a:pPr lvl="1" algn="just">
              <a:lnSpc>
                <a:spcPct val="110000"/>
              </a:lnSpc>
              <a:spcBef>
                <a:spcPts val="600"/>
              </a:spcBef>
            </a:pPr>
            <a:r>
              <a:rPr lang="zh-CN" altLang="zh-CN" sz="2400" b="1" dirty="0"/>
              <a:t>正常人</a:t>
            </a:r>
            <a:r>
              <a:rPr lang="zh-CN" altLang="en-US" sz="2400" b="1" dirty="0"/>
              <a:t>管袢</a:t>
            </a:r>
            <a:r>
              <a:rPr lang="zh-CN" altLang="zh-CN" sz="2400" b="1" dirty="0"/>
              <a:t>排列整齐，呈毛发夹状，底色红黄，</a:t>
            </a:r>
            <a:r>
              <a:rPr lang="zh-CN" altLang="en-US" sz="2400" b="1" dirty="0"/>
              <a:t>管袢</a:t>
            </a:r>
            <a:r>
              <a:rPr lang="zh-CN" altLang="zh-CN" sz="2400" b="1" dirty="0"/>
              <a:t>呈褐色，淸晰可见；</a:t>
            </a:r>
            <a:r>
              <a:rPr lang="zh-CN" altLang="en-US" sz="2400" b="1" dirty="0"/>
              <a:t>管袢</a:t>
            </a:r>
            <a:r>
              <a:rPr lang="zh-CN" altLang="zh-CN" sz="2400" b="1" dirty="0"/>
              <a:t>数目，正常为</a:t>
            </a:r>
            <a:r>
              <a:rPr lang="en-US" altLang="zh-CN" sz="2400" b="1" dirty="0"/>
              <a:t>8-15</a:t>
            </a:r>
            <a:r>
              <a:rPr lang="zh-CN" altLang="zh-CN" sz="2400" b="1" dirty="0"/>
              <a:t>个</a:t>
            </a:r>
            <a:r>
              <a:rPr lang="en-US" altLang="zh-CN" sz="2400" b="1" dirty="0"/>
              <a:t>/mm</a:t>
            </a:r>
            <a:r>
              <a:rPr lang="en-US" altLang="zh-CN" sz="2400" b="1" baseline="30000" dirty="0"/>
              <a:t>2</a:t>
            </a:r>
            <a:r>
              <a:rPr lang="zh-CN" altLang="en-US" sz="2400" b="1" baseline="30000" dirty="0"/>
              <a:t>；</a:t>
            </a:r>
            <a:r>
              <a:rPr lang="zh-CN" altLang="zh-CN" sz="2400" b="1" dirty="0"/>
              <a:t>管</a:t>
            </a:r>
            <a:r>
              <a:rPr lang="zh-CN" altLang="en-US" sz="2400" b="1" dirty="0"/>
              <a:t>袢</a:t>
            </a:r>
            <a:r>
              <a:rPr lang="zh-CN" altLang="zh-CN" sz="2400" b="1" dirty="0"/>
              <a:t>的长度</a:t>
            </a:r>
            <a:r>
              <a:rPr lang="zh-CN" altLang="en-US" sz="2400" b="1" dirty="0"/>
              <a:t>（</a:t>
            </a:r>
            <a:r>
              <a:rPr lang="zh-CN" altLang="zh-CN" sz="2400" b="1" dirty="0"/>
              <a:t>以远心端一排为准</a:t>
            </a:r>
            <a:r>
              <a:rPr lang="zh-CN" altLang="en-US" sz="2400" b="1" dirty="0"/>
              <a:t>），</a:t>
            </a:r>
            <a:r>
              <a:rPr lang="zh-CN" altLang="zh-CN" sz="2400" b="1" dirty="0"/>
              <a:t>正常时</a:t>
            </a:r>
            <a:r>
              <a:rPr lang="en-US" altLang="zh-CN" sz="2400" b="1" dirty="0"/>
              <a:t>80%</a:t>
            </a:r>
            <a:r>
              <a:rPr lang="zh-CN" altLang="zh-CN" sz="2400" b="1" dirty="0"/>
              <a:t>以上在</a:t>
            </a:r>
            <a:r>
              <a:rPr lang="en-US" altLang="zh-CN" sz="2400" b="1" dirty="0"/>
              <a:t>0.1-0.25mm</a:t>
            </a:r>
            <a:r>
              <a:rPr lang="zh-CN" altLang="en-US" sz="2400" b="1" dirty="0"/>
              <a:t>。</a:t>
            </a:r>
            <a:endParaRPr lang="zh-CN" altLang="en-US" dirty="0"/>
          </a:p>
        </p:txBody>
      </p:sp>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0251" t="30019" r="41289" b="22245"/>
          <a:stretch/>
        </p:blipFill>
        <p:spPr bwMode="auto">
          <a:xfrm>
            <a:off x="5436097" y="2165834"/>
            <a:ext cx="3024336" cy="2110508"/>
          </a:xfrm>
          <a:prstGeom prst="rect">
            <a:avLst/>
          </a:prstGeom>
          <a:noFill/>
          <a:ln>
            <a:noFill/>
          </a:ln>
          <a:scene3d>
            <a:camera prst="orthographicFront">
              <a:rot lat="0" lon="0" rev="5400000"/>
            </a:camera>
            <a:lightRig rig="threePt" dir="t"/>
          </a:scene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80268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76C19100-2A20-03D2-C121-BDB5767541DF}"/>
              </a:ext>
            </a:extLst>
          </p:cNvPr>
          <p:cNvSpPr txBox="1"/>
          <p:nvPr/>
        </p:nvSpPr>
        <p:spPr>
          <a:xfrm>
            <a:off x="2195736" y="332656"/>
            <a:ext cx="4580164" cy="369332"/>
          </a:xfrm>
          <a:prstGeom prst="rect">
            <a:avLst/>
          </a:prstGeom>
          <a:noFill/>
        </p:spPr>
        <p:txBody>
          <a:bodyPr wrap="square">
            <a:spAutoFit/>
          </a:bodyPr>
          <a:lstStyle/>
          <a:p>
            <a:pPr algn="ctr" fontAlgn="ctr"/>
            <a:r>
              <a:rPr lang="zh-CN" altLang="en-US" sz="1800" u="none" strike="noStrike" dirty="0">
                <a:effectLst/>
              </a:rPr>
              <a:t>甲襞微循环测定的临床意义</a:t>
            </a:r>
            <a:endParaRPr lang="zh-CN" altLang="en-US" sz="1800" b="0" i="0" u="none" strike="noStrike" dirty="0">
              <a:solidFill>
                <a:srgbClr val="000000"/>
              </a:solidFill>
              <a:effectLst/>
              <a:latin typeface="等线" panose="02010600030101010101" pitchFamily="2" charset="-122"/>
              <a:ea typeface="等线" panose="02010600030101010101" pitchFamily="2" charset="-122"/>
            </a:endParaRPr>
          </a:p>
        </p:txBody>
      </p:sp>
      <p:graphicFrame>
        <p:nvGraphicFramePr>
          <p:cNvPr id="9" name="表格 8">
            <a:extLst>
              <a:ext uri="{FF2B5EF4-FFF2-40B4-BE49-F238E27FC236}">
                <a16:creationId xmlns:a16="http://schemas.microsoft.com/office/drawing/2014/main" id="{B7D0A5E9-4631-3408-2812-F51B287E8FD5}"/>
              </a:ext>
            </a:extLst>
          </p:cNvPr>
          <p:cNvGraphicFramePr>
            <a:graphicFrameLocks noGrp="1"/>
          </p:cNvGraphicFramePr>
          <p:nvPr>
            <p:extLst>
              <p:ext uri="{D42A27DB-BD31-4B8C-83A1-F6EECF244321}">
                <p14:modId xmlns:p14="http://schemas.microsoft.com/office/powerpoint/2010/main" val="222334402"/>
              </p:ext>
            </p:extLst>
          </p:nvPr>
        </p:nvGraphicFramePr>
        <p:xfrm>
          <a:off x="395536" y="908720"/>
          <a:ext cx="8280920" cy="4828346"/>
        </p:xfrm>
        <a:graphic>
          <a:graphicData uri="http://schemas.openxmlformats.org/drawingml/2006/table">
            <a:tbl>
              <a:tblPr>
                <a:tableStyleId>{5C22544A-7EE6-4342-B048-85BDC9FD1C3A}</a:tableStyleId>
              </a:tblPr>
              <a:tblGrid>
                <a:gridCol w="1080120">
                  <a:extLst>
                    <a:ext uri="{9D8B030D-6E8A-4147-A177-3AD203B41FA5}">
                      <a16:colId xmlns:a16="http://schemas.microsoft.com/office/drawing/2014/main" val="3720734605"/>
                    </a:ext>
                  </a:extLst>
                </a:gridCol>
                <a:gridCol w="7200800">
                  <a:extLst>
                    <a:ext uri="{9D8B030D-6E8A-4147-A177-3AD203B41FA5}">
                      <a16:colId xmlns:a16="http://schemas.microsoft.com/office/drawing/2014/main" val="1628091533"/>
                    </a:ext>
                  </a:extLst>
                </a:gridCol>
              </a:tblGrid>
              <a:tr h="503709">
                <a:tc>
                  <a:txBody>
                    <a:bodyPr/>
                    <a:lstStyle/>
                    <a:p>
                      <a:pPr algn="ctr" fontAlgn="ctr"/>
                      <a:r>
                        <a:rPr lang="zh-CN" altLang="en-US" sz="1500" u="none" strike="noStrike" dirty="0">
                          <a:effectLst/>
                        </a:rPr>
                        <a:t>项 目</a:t>
                      </a:r>
                      <a:endParaRPr lang="zh-CN" altLang="en-US" sz="1500" b="0" i="0" u="none" strike="noStrike" dirty="0">
                        <a:solidFill>
                          <a:srgbClr val="000000"/>
                        </a:solidFill>
                        <a:effectLst/>
                        <a:latin typeface="等线" panose="02010600030101010101" pitchFamily="2" charset="-122"/>
                        <a:ea typeface="等线" panose="02010600030101010101" pitchFamily="2" charset="-122"/>
                      </a:endParaRPr>
                    </a:p>
                  </a:txBody>
                  <a:tcPr marL="3810" marR="3810" marT="3810" marB="0" anchor="ctr"/>
                </a:tc>
                <a:tc>
                  <a:txBody>
                    <a:bodyPr/>
                    <a:lstStyle/>
                    <a:p>
                      <a:pPr algn="ctr" fontAlgn="ctr"/>
                      <a:r>
                        <a:rPr lang="zh-CN" altLang="en-US" sz="1500" u="none" strike="noStrike">
                          <a:effectLst/>
                        </a:rPr>
                        <a:t>说    明</a:t>
                      </a:r>
                      <a:endParaRPr lang="zh-CN" altLang="en-US"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3465115059"/>
                  </a:ext>
                </a:extLst>
              </a:tr>
              <a:tr h="326097">
                <a:tc rowSpan="6">
                  <a:txBody>
                    <a:bodyPr/>
                    <a:lstStyle/>
                    <a:p>
                      <a:pPr algn="ctr" fontAlgn="ctr"/>
                      <a:r>
                        <a:rPr lang="zh-CN" altLang="en-US" sz="1500" u="none" strike="noStrike">
                          <a:effectLst/>
                        </a:rPr>
                        <a:t>正常情况</a:t>
                      </a:r>
                      <a:endParaRPr lang="zh-CN" altLang="en-US"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tc>
                  <a:txBody>
                    <a:bodyPr/>
                    <a:lstStyle/>
                    <a:p>
                      <a:pPr algn="l" fontAlgn="ctr"/>
                      <a:r>
                        <a:rPr lang="zh-CN" altLang="en-US" sz="1500" u="none" strike="noStrike">
                          <a:effectLst/>
                        </a:rPr>
                        <a:t>（</a:t>
                      </a:r>
                      <a:r>
                        <a:rPr lang="en-US" altLang="zh-CN" sz="1500" u="none" strike="noStrike">
                          <a:effectLst/>
                        </a:rPr>
                        <a:t>1</a:t>
                      </a:r>
                      <a:r>
                        <a:rPr lang="zh-CN" altLang="en-US" sz="1500" u="none" strike="noStrike">
                          <a:effectLst/>
                        </a:rPr>
                        <a:t>）毛细血管清晰，排列整齐，管袢数</a:t>
                      </a:r>
                      <a:r>
                        <a:rPr lang="en-US" altLang="zh-CN" sz="1500" u="none" strike="noStrike">
                          <a:effectLst/>
                        </a:rPr>
                        <a:t>8~15</a:t>
                      </a:r>
                      <a:r>
                        <a:rPr lang="zh-CN" altLang="en-US" sz="1500" u="none" strike="noStrike">
                          <a:effectLst/>
                        </a:rPr>
                        <a:t>支</a:t>
                      </a:r>
                      <a:r>
                        <a:rPr lang="en-US" altLang="zh-CN" sz="1500" u="none" strike="noStrike">
                          <a:effectLst/>
                        </a:rPr>
                        <a:t>/mm</a:t>
                      </a:r>
                      <a:r>
                        <a:rPr lang="zh-CN" altLang="en-US" sz="1500" u="none" strike="noStrike">
                          <a:effectLst/>
                        </a:rPr>
                        <a:t>，长度</a:t>
                      </a:r>
                      <a:r>
                        <a:rPr lang="en-US" altLang="zh-CN" sz="1500" u="none" strike="noStrike">
                          <a:effectLst/>
                        </a:rPr>
                        <a:t>0.1~0.25mm</a:t>
                      </a:r>
                      <a:r>
                        <a:rPr lang="zh-CN" altLang="en-US" sz="1500" u="none" strike="noStrike">
                          <a:effectLst/>
                        </a:rPr>
                        <a:t>，无畸形，</a:t>
                      </a:r>
                      <a:endParaRPr lang="zh-CN" altLang="en-US"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3518473551"/>
                  </a:ext>
                </a:extLst>
              </a:tr>
              <a:tr h="250314">
                <a:tc vMerge="1">
                  <a:txBody>
                    <a:bodyPr/>
                    <a:lstStyle/>
                    <a:p>
                      <a:endParaRPr lang="zh-CN" altLang="en-US"/>
                    </a:p>
                  </a:txBody>
                  <a:tcPr/>
                </a:tc>
                <a:tc>
                  <a:txBody>
                    <a:bodyPr/>
                    <a:lstStyle/>
                    <a:p>
                      <a:pPr algn="l" fontAlgn="ctr"/>
                      <a:r>
                        <a:rPr lang="zh-CN" altLang="en-US" sz="1500" u="none" strike="noStrike" dirty="0">
                          <a:effectLst/>
                        </a:rPr>
                        <a:t>         粗细均匀，有张力，红细胞无聚集，输入支可并行</a:t>
                      </a:r>
                      <a:r>
                        <a:rPr lang="en-US" altLang="zh-CN" sz="1500" u="none" strike="noStrike" dirty="0">
                          <a:effectLst/>
                        </a:rPr>
                        <a:t>1~3</a:t>
                      </a:r>
                      <a:r>
                        <a:rPr lang="zh-CN" altLang="en-US" sz="1500" u="none" strike="noStrike" dirty="0">
                          <a:effectLst/>
                        </a:rPr>
                        <a:t>支，输出支</a:t>
                      </a:r>
                      <a:r>
                        <a:rPr lang="en-US" altLang="zh-CN" sz="1500" u="none" strike="noStrike" dirty="0">
                          <a:effectLst/>
                        </a:rPr>
                        <a:t>1~5</a:t>
                      </a:r>
                      <a:r>
                        <a:rPr lang="zh-CN" altLang="en-US" sz="1500" u="none" strike="noStrike" dirty="0">
                          <a:effectLst/>
                        </a:rPr>
                        <a:t>支</a:t>
                      </a:r>
                      <a:endParaRPr lang="zh-CN" altLang="en-US" sz="1500" b="0" i="0" u="none" strike="noStrike" dirty="0">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1206925548"/>
                  </a:ext>
                </a:extLst>
              </a:tr>
              <a:tr h="375280">
                <a:tc vMerge="1">
                  <a:txBody>
                    <a:bodyPr/>
                    <a:lstStyle/>
                    <a:p>
                      <a:endParaRPr lang="zh-CN" altLang="en-US"/>
                    </a:p>
                  </a:txBody>
                  <a:tcPr/>
                </a:tc>
                <a:tc>
                  <a:txBody>
                    <a:bodyPr/>
                    <a:lstStyle/>
                    <a:p>
                      <a:pPr algn="l" fontAlgn="ctr"/>
                      <a:r>
                        <a:rPr lang="zh-CN" altLang="en-US" sz="1500" u="none" strike="noStrike">
                          <a:effectLst/>
                        </a:rPr>
                        <a:t>（</a:t>
                      </a:r>
                      <a:r>
                        <a:rPr lang="en-US" altLang="zh-CN" sz="1500" u="none" strike="noStrike">
                          <a:effectLst/>
                        </a:rPr>
                        <a:t>2</a:t>
                      </a:r>
                      <a:r>
                        <a:rPr lang="zh-CN" altLang="en-US" sz="1500" u="none" strike="noStrike">
                          <a:effectLst/>
                        </a:rPr>
                        <a:t>）多为线形流，少数线粒流，袢顶血流通畅，血流速度在</a:t>
                      </a:r>
                      <a:r>
                        <a:rPr lang="en-US" altLang="zh-CN" sz="1500" u="none" strike="noStrike">
                          <a:effectLst/>
                        </a:rPr>
                        <a:t>1s</a:t>
                      </a:r>
                      <a:r>
                        <a:rPr lang="zh-CN" altLang="en-US" sz="1500" u="none" strike="noStrike">
                          <a:effectLst/>
                        </a:rPr>
                        <a:t>以内，无出血</a:t>
                      </a:r>
                      <a:endParaRPr lang="zh-CN" altLang="en-US"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3652256949"/>
                  </a:ext>
                </a:extLst>
              </a:tr>
              <a:tr h="360040">
                <a:tc vMerge="1">
                  <a:txBody>
                    <a:bodyPr/>
                    <a:lstStyle/>
                    <a:p>
                      <a:endParaRPr lang="zh-CN" altLang="en-US"/>
                    </a:p>
                  </a:txBody>
                  <a:tcPr/>
                </a:tc>
                <a:tc>
                  <a:txBody>
                    <a:bodyPr/>
                    <a:lstStyle/>
                    <a:p>
                      <a:pPr algn="l" fontAlgn="ctr"/>
                      <a:r>
                        <a:rPr lang="zh-CN" altLang="en-US" sz="1500" u="none" strike="noStrike">
                          <a:effectLst/>
                        </a:rPr>
                        <a:t>（</a:t>
                      </a:r>
                      <a:r>
                        <a:rPr lang="en-US" altLang="zh-CN" sz="1500" u="none" strike="noStrike">
                          <a:effectLst/>
                        </a:rPr>
                        <a:t>3</a:t>
                      </a:r>
                      <a:r>
                        <a:rPr lang="zh-CN" altLang="en-US" sz="1500" u="none" strike="noStrike">
                          <a:effectLst/>
                        </a:rPr>
                        <a:t>）管袢冷刺激实验（</a:t>
                      </a:r>
                      <a:r>
                        <a:rPr lang="en-US" altLang="zh-CN" sz="1500" u="none" strike="noStrike">
                          <a:effectLst/>
                        </a:rPr>
                        <a:t>-</a:t>
                      </a:r>
                      <a:r>
                        <a:rPr lang="zh-CN" altLang="en-US" sz="1500" u="none" strike="noStrike">
                          <a:effectLst/>
                        </a:rPr>
                        <a:t>），针刺呈收缩反应，两次出血检查不易出血</a:t>
                      </a:r>
                      <a:endParaRPr lang="zh-CN" altLang="en-US"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73279749"/>
                  </a:ext>
                </a:extLst>
              </a:tr>
              <a:tr h="360040">
                <a:tc vMerge="1">
                  <a:txBody>
                    <a:bodyPr/>
                    <a:lstStyle/>
                    <a:p>
                      <a:endParaRPr lang="zh-CN" altLang="en-US"/>
                    </a:p>
                  </a:txBody>
                  <a:tcPr/>
                </a:tc>
                <a:tc>
                  <a:txBody>
                    <a:bodyPr/>
                    <a:lstStyle/>
                    <a:p>
                      <a:pPr algn="l" fontAlgn="ctr"/>
                      <a:r>
                        <a:rPr lang="zh-CN" altLang="en-US" sz="1500" u="none" strike="noStrike">
                          <a:effectLst/>
                        </a:rPr>
                        <a:t>（</a:t>
                      </a:r>
                      <a:r>
                        <a:rPr lang="en-US" altLang="zh-CN" sz="1500" u="none" strike="noStrike">
                          <a:effectLst/>
                        </a:rPr>
                        <a:t>4</a:t>
                      </a:r>
                      <a:r>
                        <a:rPr lang="zh-CN" altLang="en-US" sz="1500" u="none" strike="noStrike">
                          <a:effectLst/>
                        </a:rPr>
                        <a:t>）微动脉压</a:t>
                      </a:r>
                      <a:r>
                        <a:rPr lang="en-US" altLang="zh-CN" sz="1500" u="none" strike="noStrike">
                          <a:effectLst/>
                        </a:rPr>
                        <a:t>8.00~10.70kPa</a:t>
                      </a:r>
                      <a:r>
                        <a:rPr lang="zh-CN" altLang="en-US" sz="1500" u="none" strike="noStrike">
                          <a:effectLst/>
                        </a:rPr>
                        <a:t>（</a:t>
                      </a:r>
                      <a:r>
                        <a:rPr lang="en-US" altLang="zh-CN" sz="1500" u="none" strike="noStrike">
                          <a:effectLst/>
                        </a:rPr>
                        <a:t>60~80mmHg</a:t>
                      </a:r>
                      <a:r>
                        <a:rPr lang="zh-CN" altLang="en-US" sz="1500" u="none" strike="noStrike">
                          <a:effectLst/>
                        </a:rPr>
                        <a:t>），毛细血管压</a:t>
                      </a:r>
                      <a:r>
                        <a:rPr lang="en-US" altLang="zh-CN" sz="1500" u="none" strike="noStrike">
                          <a:effectLst/>
                        </a:rPr>
                        <a:t>2.67~6.00kPa</a:t>
                      </a:r>
                      <a:endParaRPr lang="en-US" altLang="zh-CN"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1619401462"/>
                  </a:ext>
                </a:extLst>
              </a:tr>
              <a:tr h="272792">
                <a:tc vMerge="1">
                  <a:txBody>
                    <a:bodyPr/>
                    <a:lstStyle/>
                    <a:p>
                      <a:endParaRPr lang="zh-CN" altLang="en-US"/>
                    </a:p>
                  </a:txBody>
                  <a:tcPr/>
                </a:tc>
                <a:tc>
                  <a:txBody>
                    <a:bodyPr/>
                    <a:lstStyle/>
                    <a:p>
                      <a:pPr algn="l" fontAlgn="ctr"/>
                      <a:r>
                        <a:rPr lang="en-US" sz="1500" u="none" strike="noStrike">
                          <a:effectLst/>
                        </a:rPr>
                        <a:t>       （20~45mmHg)</a:t>
                      </a:r>
                      <a:endParaRPr lang="en-US"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2605312208"/>
                  </a:ext>
                </a:extLst>
              </a:tr>
              <a:tr h="310510">
                <a:tc rowSpan="4">
                  <a:txBody>
                    <a:bodyPr/>
                    <a:lstStyle/>
                    <a:p>
                      <a:pPr algn="ctr" fontAlgn="ctr"/>
                      <a:r>
                        <a:rPr lang="zh-CN" altLang="en-US" sz="1500" u="none" strike="noStrike">
                          <a:effectLst/>
                        </a:rPr>
                        <a:t>异常情况</a:t>
                      </a:r>
                      <a:endParaRPr lang="zh-CN" altLang="en-US"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tc>
                  <a:txBody>
                    <a:bodyPr/>
                    <a:lstStyle/>
                    <a:p>
                      <a:pPr algn="l" fontAlgn="ctr"/>
                      <a:r>
                        <a:rPr lang="zh-CN" altLang="en-US" sz="1500" u="none" strike="noStrike">
                          <a:effectLst/>
                        </a:rPr>
                        <a:t>（</a:t>
                      </a:r>
                      <a:r>
                        <a:rPr lang="en-US" altLang="zh-CN" sz="1500" u="none" strike="noStrike">
                          <a:effectLst/>
                        </a:rPr>
                        <a:t>1</a:t>
                      </a:r>
                      <a:r>
                        <a:rPr lang="zh-CN" altLang="en-US" sz="1500" u="none" strike="noStrike">
                          <a:effectLst/>
                        </a:rPr>
                        <a:t>）毛细血管袢视野模糊</a:t>
                      </a:r>
                      <a:endParaRPr lang="zh-CN" altLang="en-US"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1236958788"/>
                  </a:ext>
                </a:extLst>
              </a:tr>
              <a:tr h="337562">
                <a:tc vMerge="1">
                  <a:txBody>
                    <a:bodyPr/>
                    <a:lstStyle/>
                    <a:p>
                      <a:endParaRPr lang="zh-CN" altLang="en-US"/>
                    </a:p>
                  </a:txBody>
                  <a:tcPr/>
                </a:tc>
                <a:tc>
                  <a:txBody>
                    <a:bodyPr/>
                    <a:lstStyle/>
                    <a:p>
                      <a:pPr algn="l" fontAlgn="ctr"/>
                      <a:r>
                        <a:rPr lang="zh-CN" altLang="en-US" sz="1500" u="none" strike="noStrike" dirty="0">
                          <a:effectLst/>
                        </a:rPr>
                        <a:t>（</a:t>
                      </a:r>
                      <a:r>
                        <a:rPr lang="en-US" altLang="zh-CN" sz="1500" u="none" strike="noStrike" dirty="0">
                          <a:effectLst/>
                        </a:rPr>
                        <a:t>2</a:t>
                      </a:r>
                      <a:r>
                        <a:rPr lang="zh-CN" altLang="en-US" sz="1500" u="none" strike="noStrike" dirty="0">
                          <a:effectLst/>
                        </a:rPr>
                        <a:t>）正常毛细血管袢减少，异常管袢（管径变细，管袢短小呈点状或断裂，血管支</a:t>
                      </a:r>
                      <a:endParaRPr lang="zh-CN" altLang="en-US" sz="1500" b="0" i="0" u="none" strike="noStrike" dirty="0">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4156380879"/>
                  </a:ext>
                </a:extLst>
              </a:tr>
              <a:tr h="288032">
                <a:tc vMerge="1">
                  <a:txBody>
                    <a:bodyPr/>
                    <a:lstStyle/>
                    <a:p>
                      <a:endParaRPr lang="zh-CN" altLang="en-US"/>
                    </a:p>
                  </a:txBody>
                  <a:tcPr/>
                </a:tc>
                <a:tc>
                  <a:txBody>
                    <a:bodyPr/>
                    <a:lstStyle/>
                    <a:p>
                      <a:pPr algn="l" fontAlgn="ctr"/>
                      <a:r>
                        <a:rPr lang="zh-CN" altLang="en-US" sz="1500" u="none" strike="noStrike" dirty="0">
                          <a:effectLst/>
                        </a:rPr>
                        <a:t>         扩张、弯曲和袢顶增厚等）数增多</a:t>
                      </a:r>
                      <a:endParaRPr lang="zh-CN" altLang="en-US" sz="1500" b="0" i="0" u="none" strike="noStrike" dirty="0">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4274416726"/>
                  </a:ext>
                </a:extLst>
              </a:tr>
              <a:tr h="291842">
                <a:tc vMerge="1">
                  <a:txBody>
                    <a:bodyPr/>
                    <a:lstStyle/>
                    <a:p>
                      <a:endParaRPr lang="zh-CN" altLang="en-US"/>
                    </a:p>
                  </a:txBody>
                  <a:tcPr/>
                </a:tc>
                <a:tc>
                  <a:txBody>
                    <a:bodyPr/>
                    <a:lstStyle/>
                    <a:p>
                      <a:pPr algn="l" fontAlgn="ctr"/>
                      <a:r>
                        <a:rPr lang="zh-CN" altLang="en-US" sz="1500" u="none" strike="noStrike" dirty="0">
                          <a:effectLst/>
                        </a:rPr>
                        <a:t>（</a:t>
                      </a:r>
                      <a:r>
                        <a:rPr lang="en-US" altLang="zh-CN" sz="1500" u="none" strike="noStrike" dirty="0">
                          <a:effectLst/>
                        </a:rPr>
                        <a:t>3</a:t>
                      </a:r>
                      <a:r>
                        <a:rPr lang="zh-CN" altLang="en-US" sz="1500" u="none" strike="noStrike" dirty="0">
                          <a:effectLst/>
                        </a:rPr>
                        <a:t>）血流缓慢、瘀滞及血细胞聚集，为泥沙流或线粒流，可见点状或帽状出血</a:t>
                      </a:r>
                      <a:endParaRPr lang="zh-CN" altLang="en-US" sz="1500" b="0" i="0" u="none" strike="noStrike" dirty="0">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3712841636"/>
                  </a:ext>
                </a:extLst>
              </a:tr>
              <a:tr h="280412">
                <a:tc rowSpan="4">
                  <a:txBody>
                    <a:bodyPr/>
                    <a:lstStyle/>
                    <a:p>
                      <a:pPr algn="ctr" fontAlgn="ctr"/>
                      <a:r>
                        <a:rPr lang="zh-CN" altLang="en-US" sz="1500" u="none" strike="noStrike">
                          <a:effectLst/>
                        </a:rPr>
                        <a:t>异常的疾病</a:t>
                      </a:r>
                      <a:endParaRPr lang="zh-CN" altLang="en-US"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tc>
                  <a:txBody>
                    <a:bodyPr/>
                    <a:lstStyle/>
                    <a:p>
                      <a:pPr algn="l" fontAlgn="ctr"/>
                      <a:r>
                        <a:rPr lang="zh-CN" altLang="en-US" sz="1500" u="none" strike="noStrike">
                          <a:effectLst/>
                        </a:rPr>
                        <a:t>（</a:t>
                      </a:r>
                      <a:r>
                        <a:rPr lang="en-US" altLang="zh-CN" sz="1500" u="none" strike="noStrike">
                          <a:effectLst/>
                        </a:rPr>
                        <a:t>1</a:t>
                      </a:r>
                      <a:r>
                        <a:rPr lang="zh-CN" altLang="en-US" sz="1500" u="none" strike="noStrike">
                          <a:effectLst/>
                        </a:rPr>
                        <a:t>）风湿病：</a:t>
                      </a:r>
                      <a:r>
                        <a:rPr lang="en-US" altLang="zh-CN" sz="1500" u="none" strike="noStrike">
                          <a:effectLst/>
                        </a:rPr>
                        <a:t>SSc</a:t>
                      </a:r>
                      <a:r>
                        <a:rPr lang="zh-CN" altLang="en-US" sz="1500" u="none" strike="noStrike">
                          <a:effectLst/>
                        </a:rPr>
                        <a:t>，雷诺病，伴有雷诺现象的其他风湿病等如</a:t>
                      </a:r>
                      <a:r>
                        <a:rPr lang="en-US" altLang="zh-CN" sz="1500" u="none" strike="noStrike">
                          <a:effectLst/>
                        </a:rPr>
                        <a:t>SLE</a:t>
                      </a:r>
                      <a:r>
                        <a:rPr lang="zh-CN" altLang="en-US" sz="1500" u="none" strike="noStrike">
                          <a:effectLst/>
                        </a:rPr>
                        <a:t>和</a:t>
                      </a:r>
                      <a:r>
                        <a:rPr lang="en-US" altLang="zh-CN" sz="1500" u="none" strike="noStrike">
                          <a:effectLst/>
                        </a:rPr>
                        <a:t>SS</a:t>
                      </a:r>
                      <a:endParaRPr lang="en-US" altLang="zh-CN"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4245344139"/>
                  </a:ext>
                </a:extLst>
              </a:tr>
              <a:tr h="295652">
                <a:tc vMerge="1">
                  <a:txBody>
                    <a:bodyPr/>
                    <a:lstStyle/>
                    <a:p>
                      <a:endParaRPr lang="zh-CN" altLang="en-US"/>
                    </a:p>
                  </a:txBody>
                  <a:tcPr/>
                </a:tc>
                <a:tc>
                  <a:txBody>
                    <a:bodyPr/>
                    <a:lstStyle/>
                    <a:p>
                      <a:pPr algn="l" fontAlgn="ctr"/>
                      <a:r>
                        <a:rPr lang="zh-CN" altLang="en-US" sz="1500" u="none" strike="noStrike">
                          <a:effectLst/>
                        </a:rPr>
                        <a:t>（</a:t>
                      </a:r>
                      <a:r>
                        <a:rPr lang="en-US" altLang="zh-CN" sz="1500" u="none" strike="noStrike">
                          <a:effectLst/>
                        </a:rPr>
                        <a:t>2</a:t>
                      </a:r>
                      <a:r>
                        <a:rPr lang="zh-CN" altLang="en-US" sz="1500" u="none" strike="noStrike">
                          <a:effectLst/>
                        </a:rPr>
                        <a:t>）心肺疾病：高血压、心力衰竭、哮喘等</a:t>
                      </a:r>
                      <a:endParaRPr lang="zh-CN" altLang="en-US"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751508793"/>
                  </a:ext>
                </a:extLst>
              </a:tr>
              <a:tr h="272792">
                <a:tc vMerge="1">
                  <a:txBody>
                    <a:bodyPr/>
                    <a:lstStyle/>
                    <a:p>
                      <a:endParaRPr lang="zh-CN" altLang="en-US"/>
                    </a:p>
                  </a:txBody>
                  <a:tcPr/>
                </a:tc>
                <a:tc>
                  <a:txBody>
                    <a:bodyPr/>
                    <a:lstStyle/>
                    <a:p>
                      <a:pPr algn="l" fontAlgn="ctr"/>
                      <a:r>
                        <a:rPr lang="zh-CN" altLang="en-US" sz="1500" u="none" strike="noStrike">
                          <a:effectLst/>
                        </a:rPr>
                        <a:t>（</a:t>
                      </a:r>
                      <a:r>
                        <a:rPr lang="en-US" altLang="zh-CN" sz="1500" u="none" strike="noStrike">
                          <a:effectLst/>
                        </a:rPr>
                        <a:t>3</a:t>
                      </a:r>
                      <a:r>
                        <a:rPr lang="zh-CN" altLang="en-US" sz="1500" u="none" strike="noStrike">
                          <a:effectLst/>
                        </a:rPr>
                        <a:t>）血液系统疾病：血块形成不良、血小板减少症、再生障碍性贫血等</a:t>
                      </a:r>
                      <a:endParaRPr lang="zh-CN" altLang="en-US" sz="1500" b="0" i="0" u="none" strike="noStrike">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1645704021"/>
                  </a:ext>
                </a:extLst>
              </a:tr>
              <a:tr h="303272">
                <a:tc vMerge="1">
                  <a:txBody>
                    <a:bodyPr/>
                    <a:lstStyle/>
                    <a:p>
                      <a:endParaRPr lang="zh-CN" altLang="en-US"/>
                    </a:p>
                  </a:txBody>
                  <a:tcPr/>
                </a:tc>
                <a:tc>
                  <a:txBody>
                    <a:bodyPr/>
                    <a:lstStyle/>
                    <a:p>
                      <a:pPr algn="l" fontAlgn="ctr"/>
                      <a:r>
                        <a:rPr lang="zh-CN" altLang="en-US" sz="1500" u="none" strike="noStrike" dirty="0">
                          <a:effectLst/>
                        </a:rPr>
                        <a:t>（</a:t>
                      </a:r>
                      <a:r>
                        <a:rPr lang="en-US" altLang="zh-CN" sz="1500" u="none" strike="noStrike" dirty="0">
                          <a:effectLst/>
                        </a:rPr>
                        <a:t>4</a:t>
                      </a:r>
                      <a:r>
                        <a:rPr lang="zh-CN" altLang="en-US" sz="1500" u="none" strike="noStrike" dirty="0">
                          <a:effectLst/>
                        </a:rPr>
                        <a:t>）其他：末梢周围组织炎和植物神经功能紊乱等</a:t>
                      </a:r>
                      <a:endParaRPr lang="zh-CN" altLang="en-US" sz="1500" b="0" i="0" u="none" strike="noStrike" dirty="0">
                        <a:solidFill>
                          <a:srgbClr val="000000"/>
                        </a:solidFill>
                        <a:effectLst/>
                        <a:latin typeface="等线" panose="02010600030101010101" pitchFamily="2" charset="-122"/>
                        <a:ea typeface="等线" panose="02010600030101010101" pitchFamily="2" charset="-122"/>
                      </a:endParaRPr>
                    </a:p>
                  </a:txBody>
                  <a:tcPr marL="3810" marR="3810" marT="3810" marB="0" anchor="ctr"/>
                </a:tc>
                <a:extLst>
                  <a:ext uri="{0D108BD9-81ED-4DB2-BD59-A6C34878D82A}">
                    <a16:rowId xmlns:a16="http://schemas.microsoft.com/office/drawing/2014/main" val="3911223728"/>
                  </a:ext>
                </a:extLst>
              </a:tr>
            </a:tbl>
          </a:graphicData>
        </a:graphic>
      </p:graphicFrame>
    </p:spTree>
    <p:extLst>
      <p:ext uri="{BB962C8B-B14F-4D97-AF65-F5344CB8AC3E}">
        <p14:creationId xmlns:p14="http://schemas.microsoft.com/office/powerpoint/2010/main" val="4900953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1763688" y="5735906"/>
            <a:ext cx="5266928" cy="778098"/>
          </a:xfrm>
        </p:spPr>
        <p:txBody>
          <a:bodyPr>
            <a:normAutofit/>
          </a:bodyPr>
          <a:lstStyle/>
          <a:p>
            <a:pPr algn="ctr"/>
            <a:r>
              <a:rPr lang="zh-CN" altLang="en-US" sz="2800" dirty="0">
                <a:solidFill>
                  <a:schemeClr val="tx1"/>
                </a:solidFill>
                <a:effectLst/>
              </a:rPr>
              <a:t>甲襞微循环图例</a:t>
            </a:r>
          </a:p>
        </p:txBody>
      </p:sp>
      <p:pic>
        <p:nvPicPr>
          <p:cNvPr id="2050" name="Picture 2"/>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brightnessContrast bright="-10000" contrast="7000"/>
                    </a14:imgEffect>
                  </a14:imgLayer>
                </a14:imgProps>
              </a:ext>
              <a:ext uri="{28A0092B-C50C-407E-A947-70E740481C1C}">
                <a14:useLocalDpi xmlns:a14="http://schemas.microsoft.com/office/drawing/2010/main" val="0"/>
              </a:ext>
            </a:extLst>
          </a:blip>
          <a:srcRect l="28349" r="-28134" b="-630"/>
          <a:stretch/>
        </p:blipFill>
        <p:spPr bwMode="auto">
          <a:xfrm>
            <a:off x="971600" y="-603448"/>
            <a:ext cx="2088232" cy="2994446"/>
          </a:xfrm>
          <a:prstGeom prst="rect">
            <a:avLst/>
          </a:prstGeom>
          <a:noFill/>
          <a:ln>
            <a:noFill/>
          </a:ln>
          <a:scene3d>
            <a:camera prst="orthographicFront">
              <a:rot lat="0" lon="0" rev="5400000"/>
            </a:camera>
            <a:lightRig rig="threePt" dir="t"/>
          </a:scene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brightnessContrast bright="-8000" contrast="8000"/>
                    </a14:imgEffect>
                  </a14:imgLayer>
                </a14:imgProps>
              </a:ext>
              <a:ext uri="{28A0092B-C50C-407E-A947-70E740481C1C}">
                <a14:useLocalDpi xmlns:a14="http://schemas.microsoft.com/office/drawing/2010/main" val="0"/>
              </a:ext>
            </a:extLst>
          </a:blip>
          <a:srcRect l="33918" r="-33918"/>
          <a:stretch/>
        </p:blipFill>
        <p:spPr bwMode="auto">
          <a:xfrm>
            <a:off x="4958188" y="-1611560"/>
            <a:ext cx="2294934" cy="4429526"/>
          </a:xfrm>
          <a:prstGeom prst="rect">
            <a:avLst/>
          </a:prstGeom>
          <a:noFill/>
          <a:ln>
            <a:noFill/>
          </a:ln>
          <a:scene3d>
            <a:camera prst="orthographicFront">
              <a:rot lat="0" lon="0" rev="5400000"/>
            </a:camera>
            <a:lightRig rig="threePt" dir="t"/>
          </a:scene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rotWithShape="1">
          <a:blip r:embed="rId7" cstate="print">
            <a:extLst>
              <a:ext uri="{BEBA8EAE-BF5A-486C-A8C5-ECC9F3942E4B}">
                <a14:imgProps xmlns:a14="http://schemas.microsoft.com/office/drawing/2010/main">
                  <a14:imgLayer r:embed="rId8">
                    <a14:imgEffect>
                      <a14:brightnessContrast bright="-7000" contrast="8000"/>
                    </a14:imgEffect>
                  </a14:imgLayer>
                </a14:imgProps>
              </a:ext>
              <a:ext uri="{28A0092B-C50C-407E-A947-70E740481C1C}">
                <a14:useLocalDpi xmlns:a14="http://schemas.microsoft.com/office/drawing/2010/main" val="0"/>
              </a:ext>
            </a:extLst>
          </a:blip>
          <a:srcRect l="-1" r="21350"/>
          <a:stretch/>
        </p:blipFill>
        <p:spPr bwMode="auto">
          <a:xfrm>
            <a:off x="3495621" y="1557487"/>
            <a:ext cx="1620000" cy="4965096"/>
          </a:xfrm>
          <a:prstGeom prst="rect">
            <a:avLst/>
          </a:prstGeom>
          <a:noFill/>
          <a:ln>
            <a:noFill/>
          </a:ln>
          <a:scene3d>
            <a:camera prst="orthographicFront">
              <a:rot lat="0" lon="0" rev="16200000"/>
            </a:camera>
            <a:lightRig rig="threePt" dir="t"/>
          </a:scene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文本框 4">
            <a:extLst>
              <a:ext uri="{FF2B5EF4-FFF2-40B4-BE49-F238E27FC236}">
                <a16:creationId xmlns:a16="http://schemas.microsoft.com/office/drawing/2014/main" id="{2559BF3A-ACFC-38DB-53C2-7302942F893B}"/>
              </a:ext>
            </a:extLst>
          </p:cNvPr>
          <p:cNvSpPr txBox="1"/>
          <p:nvPr/>
        </p:nvSpPr>
        <p:spPr>
          <a:xfrm>
            <a:off x="474631" y="2039836"/>
            <a:ext cx="3082170" cy="769441"/>
          </a:xfrm>
          <a:prstGeom prst="rect">
            <a:avLst/>
          </a:prstGeom>
          <a:noFill/>
        </p:spPr>
        <p:txBody>
          <a:bodyPr wrap="square">
            <a:spAutoFit/>
          </a:bodyPr>
          <a:lstStyle/>
          <a:p>
            <a:pPr algn="ctr"/>
            <a:r>
              <a:rPr lang="zh-CN" altLang="en-US" sz="1600" dirty="0"/>
              <a:t>正常血管</a:t>
            </a:r>
            <a:endParaRPr lang="en-US" altLang="zh-CN" sz="1600" dirty="0"/>
          </a:p>
          <a:p>
            <a:r>
              <a:rPr lang="zh-CN" altLang="en-US" sz="1400" dirty="0"/>
              <a:t>正常血管为发夹形，血管直、血管清晰、排列整齐、分布均匀，数目正常</a:t>
            </a:r>
            <a:endParaRPr lang="en-US" altLang="zh-CN" sz="1400" dirty="0"/>
          </a:p>
        </p:txBody>
      </p:sp>
      <p:sp>
        <p:nvSpPr>
          <p:cNvPr id="7" name="文本框 6">
            <a:extLst>
              <a:ext uri="{FF2B5EF4-FFF2-40B4-BE49-F238E27FC236}">
                <a16:creationId xmlns:a16="http://schemas.microsoft.com/office/drawing/2014/main" id="{6A0FED3A-B84B-6758-D34A-D6775F6E893E}"/>
              </a:ext>
            </a:extLst>
          </p:cNvPr>
          <p:cNvSpPr txBox="1"/>
          <p:nvPr/>
        </p:nvSpPr>
        <p:spPr>
          <a:xfrm>
            <a:off x="3961556" y="1772816"/>
            <a:ext cx="4288198" cy="1200329"/>
          </a:xfrm>
          <a:prstGeom prst="rect">
            <a:avLst/>
          </a:prstGeom>
          <a:noFill/>
        </p:spPr>
        <p:txBody>
          <a:bodyPr wrap="square">
            <a:spAutoFit/>
          </a:bodyPr>
          <a:lstStyle/>
          <a:p>
            <a:pPr algn="ctr"/>
            <a:r>
              <a:rPr lang="zh-CN" altLang="en-US" sz="1600" dirty="0"/>
              <a:t>畸形血管</a:t>
            </a:r>
          </a:p>
          <a:p>
            <a:r>
              <a:rPr lang="en-US" altLang="zh-CN" sz="1400" dirty="0"/>
              <a:t>1.</a:t>
            </a:r>
            <a:r>
              <a:rPr lang="zh-CN" altLang="en-US" sz="1400" dirty="0"/>
              <a:t>心脑血管疾病，糖尿病、结缔组织疾病等全身性疾病或局部真菌感染外伤等容易出现血管畸形</a:t>
            </a:r>
          </a:p>
          <a:p>
            <a:r>
              <a:rPr lang="en-US" altLang="zh-CN" sz="1400" dirty="0"/>
              <a:t>2.</a:t>
            </a:r>
            <a:r>
              <a:rPr lang="zh-CN" altLang="en-US" sz="1400" dirty="0"/>
              <a:t>动脉硬化、糖尿病时畸形严重，比例过高</a:t>
            </a:r>
          </a:p>
          <a:p>
            <a:r>
              <a:rPr lang="en-US" altLang="zh-CN" sz="1400" dirty="0"/>
              <a:t>3.</a:t>
            </a:r>
            <a:r>
              <a:rPr lang="zh-CN" altLang="en-US" sz="1400" dirty="0"/>
              <a:t>胶原性疾病、雷诺病、精神病时，变异形血管增多</a:t>
            </a:r>
          </a:p>
        </p:txBody>
      </p:sp>
      <p:sp>
        <p:nvSpPr>
          <p:cNvPr id="9" name="文本框 8">
            <a:extLst>
              <a:ext uri="{FF2B5EF4-FFF2-40B4-BE49-F238E27FC236}">
                <a16:creationId xmlns:a16="http://schemas.microsoft.com/office/drawing/2014/main" id="{029CD205-E172-3848-D894-F20F0F9B3D2F}"/>
              </a:ext>
            </a:extLst>
          </p:cNvPr>
          <p:cNvSpPr txBox="1"/>
          <p:nvPr/>
        </p:nvSpPr>
        <p:spPr>
          <a:xfrm>
            <a:off x="1891046" y="4902395"/>
            <a:ext cx="4580164" cy="553998"/>
          </a:xfrm>
          <a:prstGeom prst="rect">
            <a:avLst/>
          </a:prstGeom>
          <a:noFill/>
        </p:spPr>
        <p:txBody>
          <a:bodyPr wrap="square">
            <a:spAutoFit/>
          </a:bodyPr>
          <a:lstStyle/>
          <a:p>
            <a:pPr algn="ctr"/>
            <a:r>
              <a:rPr lang="zh-CN" altLang="en-US" sz="1600" dirty="0"/>
              <a:t>增生型血管</a:t>
            </a:r>
          </a:p>
          <a:p>
            <a:pPr algn="ctr"/>
            <a:r>
              <a:rPr lang="zh-CN" altLang="en-US" sz="1400" dirty="0"/>
              <a:t>在慢性缺血性疾病、肿瘤中常见</a:t>
            </a:r>
          </a:p>
        </p:txBody>
      </p:sp>
    </p:spTree>
    <p:extLst>
      <p:ext uri="{BB962C8B-B14F-4D97-AF65-F5344CB8AC3E}">
        <p14:creationId xmlns:p14="http://schemas.microsoft.com/office/powerpoint/2010/main" val="145251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2" name="Rectangle 4"/>
          <p:cNvSpPr>
            <a:spLocks noChangeArrowheads="1"/>
          </p:cNvSpPr>
          <p:nvPr/>
        </p:nvSpPr>
        <p:spPr bwMode="auto">
          <a:xfrm>
            <a:off x="611560" y="1268760"/>
            <a:ext cx="7704856" cy="4320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just">
              <a:spcBef>
                <a:spcPts val="600"/>
              </a:spcBef>
              <a:buClr>
                <a:schemeClr val="hlink"/>
              </a:buClr>
              <a:buSzPct val="90000"/>
              <a:buBlip>
                <a:blip r:embed="rId3"/>
              </a:buBlip>
            </a:pPr>
            <a:r>
              <a:rPr lang="zh-CN" altLang="en-US" sz="2400" b="1" dirty="0">
                <a:solidFill>
                  <a:srgbClr val="0000CC"/>
                </a:solidFill>
                <a:latin typeface="+mn-ea"/>
                <a:ea typeface="+mn-ea"/>
              </a:rPr>
              <a:t>动脉血压</a:t>
            </a:r>
            <a:r>
              <a:rPr lang="zh-CN" altLang="en-US" sz="2400" b="1" dirty="0">
                <a:latin typeface="+mn-ea"/>
                <a:ea typeface="+mn-ea"/>
              </a:rPr>
              <a:t>是指血液对动脉血管壁的侧压强。一般指主动脉压。</a:t>
            </a:r>
            <a:endParaRPr lang="en-US" altLang="zh-CN" sz="2400" b="1" dirty="0">
              <a:latin typeface="+mn-ea"/>
              <a:ea typeface="+mn-ea"/>
            </a:endParaRPr>
          </a:p>
          <a:p>
            <a:pPr algn="just">
              <a:spcBef>
                <a:spcPts val="600"/>
              </a:spcBef>
              <a:buClr>
                <a:schemeClr val="hlink"/>
              </a:buClr>
              <a:buSzPct val="90000"/>
              <a:buBlip>
                <a:blip r:embed="rId3"/>
              </a:buBlip>
            </a:pPr>
            <a:r>
              <a:rPr lang="zh-CN" altLang="en-US" sz="2400" b="1" dirty="0">
                <a:latin typeface="+mn-ea"/>
                <a:ea typeface="+mn-ea"/>
              </a:rPr>
              <a:t>由于在大动脉中血压降落很小，故通常将在上臂测得的</a:t>
            </a:r>
            <a:r>
              <a:rPr lang="zh-CN" altLang="en-US" sz="2400" b="1" dirty="0">
                <a:solidFill>
                  <a:srgbClr val="130BAD"/>
                </a:solidFill>
                <a:latin typeface="+mn-ea"/>
                <a:ea typeface="+mn-ea"/>
              </a:rPr>
              <a:t>肱动脉压</a:t>
            </a:r>
            <a:r>
              <a:rPr lang="zh-CN" altLang="en-US" sz="2400" b="1" dirty="0">
                <a:latin typeface="+mn-ea"/>
                <a:ea typeface="+mn-ea"/>
              </a:rPr>
              <a:t>代表主动脉压。</a:t>
            </a:r>
            <a:endParaRPr lang="en-US" altLang="zh-CN" sz="2400" b="1" dirty="0">
              <a:latin typeface="+mn-ea"/>
              <a:ea typeface="+mn-ea"/>
            </a:endParaRPr>
          </a:p>
          <a:p>
            <a:pPr algn="just">
              <a:spcBef>
                <a:spcPts val="600"/>
              </a:spcBef>
              <a:buClr>
                <a:schemeClr val="hlink"/>
              </a:buClr>
              <a:buSzPct val="90000"/>
              <a:buBlip>
                <a:blip r:embed="rId3"/>
              </a:buBlip>
            </a:pPr>
            <a:r>
              <a:rPr lang="zh-CN" altLang="en-US" sz="2400" b="1" dirty="0">
                <a:latin typeface="+mn-ea"/>
                <a:ea typeface="+mn-ea"/>
              </a:rPr>
              <a:t>在一个心动周期中，心室收缩时，动脉血压上升所达到的最高值称为</a:t>
            </a:r>
            <a:r>
              <a:rPr lang="zh-CN" altLang="en-US" sz="2400" b="1" dirty="0">
                <a:solidFill>
                  <a:srgbClr val="130BAD"/>
                </a:solidFill>
                <a:latin typeface="+mn-ea"/>
                <a:ea typeface="+mn-ea"/>
              </a:rPr>
              <a:t>收缩压</a:t>
            </a:r>
            <a:r>
              <a:rPr lang="zh-CN" altLang="en-US" sz="2400" b="1" dirty="0">
                <a:latin typeface="+mn-ea"/>
                <a:ea typeface="+mn-ea"/>
              </a:rPr>
              <a:t>，心室舒张时，主动脉血压下降所达到的最低值称为</a:t>
            </a:r>
            <a:r>
              <a:rPr lang="zh-CN" altLang="en-US" sz="2400" b="1" dirty="0">
                <a:solidFill>
                  <a:srgbClr val="130BAD"/>
                </a:solidFill>
                <a:latin typeface="+mn-ea"/>
                <a:ea typeface="+mn-ea"/>
              </a:rPr>
              <a:t>舒张压</a:t>
            </a:r>
            <a:r>
              <a:rPr lang="zh-CN" altLang="en-US" sz="2400" b="1" dirty="0">
                <a:latin typeface="+mn-ea"/>
                <a:ea typeface="+mn-ea"/>
              </a:rPr>
              <a:t>。</a:t>
            </a:r>
            <a:endParaRPr lang="en-US" altLang="zh-CN" sz="2400" b="1" dirty="0">
              <a:latin typeface="+mn-ea"/>
              <a:ea typeface="+mn-ea"/>
            </a:endParaRPr>
          </a:p>
          <a:p>
            <a:pPr algn="just">
              <a:spcBef>
                <a:spcPts val="600"/>
              </a:spcBef>
              <a:buClr>
                <a:schemeClr val="hlink"/>
              </a:buClr>
              <a:buSzPct val="90000"/>
              <a:buBlip>
                <a:blip r:embed="rId3"/>
              </a:buBlip>
            </a:pPr>
            <a:r>
              <a:rPr lang="zh-CN" altLang="en-US" sz="2400" b="1" dirty="0">
                <a:latin typeface="+mn-ea"/>
                <a:ea typeface="+mn-ea"/>
              </a:rPr>
              <a:t>动脉血压是心脏射血功能和外周血管状态（阻力）的综合反映。</a:t>
            </a:r>
            <a:endParaRPr lang="en-US" altLang="zh-CN" sz="2400" b="1" dirty="0">
              <a:latin typeface="+mn-ea"/>
              <a:ea typeface="+mn-ea"/>
            </a:endParaRPr>
          </a:p>
        </p:txBody>
      </p:sp>
    </p:spTree>
    <p:extLst>
      <p:ext uri="{BB962C8B-B14F-4D97-AF65-F5344CB8AC3E}">
        <p14:creationId xmlns:p14="http://schemas.microsoft.com/office/powerpoint/2010/main" val="2330291725"/>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251520" y="1124744"/>
            <a:ext cx="7920880" cy="4525963"/>
          </a:xfrm>
        </p:spPr>
        <p:txBody>
          <a:bodyPr>
            <a:normAutofit/>
          </a:bodyPr>
          <a:lstStyle/>
          <a:p>
            <a:pPr algn="just">
              <a:lnSpc>
                <a:spcPct val="110000"/>
              </a:lnSpc>
              <a:spcBef>
                <a:spcPts val="600"/>
              </a:spcBef>
              <a:buClr>
                <a:schemeClr val="hlink"/>
              </a:buClr>
              <a:buSzPct val="90000"/>
              <a:buBlip>
                <a:blip r:embed="rId2"/>
              </a:buBlip>
            </a:pPr>
            <a:r>
              <a:rPr lang="zh-CN" altLang="en-US" sz="2400" b="1" dirty="0">
                <a:latin typeface="+mn-ea"/>
              </a:rPr>
              <a:t>测定人体动脉血压的方法，一般采用</a:t>
            </a:r>
            <a:r>
              <a:rPr lang="zh-CN" altLang="en-US" sz="2400" b="1" dirty="0">
                <a:solidFill>
                  <a:srgbClr val="0000CC"/>
                </a:solidFill>
                <a:latin typeface="+mn-ea"/>
              </a:rPr>
              <a:t>间接测量法</a:t>
            </a:r>
            <a:r>
              <a:rPr lang="zh-CN" altLang="en-US" sz="2400" b="1" dirty="0">
                <a:latin typeface="+mn-ea"/>
              </a:rPr>
              <a:t>。</a:t>
            </a:r>
            <a:endParaRPr lang="en-US" altLang="zh-CN" sz="2400" b="1" dirty="0">
              <a:latin typeface="+mn-ea"/>
            </a:endParaRPr>
          </a:p>
          <a:p>
            <a:pPr lvl="1" algn="just">
              <a:lnSpc>
                <a:spcPct val="110000"/>
              </a:lnSpc>
              <a:spcBef>
                <a:spcPts val="600"/>
              </a:spcBef>
            </a:pPr>
            <a:r>
              <a:rPr lang="zh-CN" altLang="en-US" sz="2400" b="1" dirty="0">
                <a:solidFill>
                  <a:schemeClr val="tx1"/>
                </a:solidFill>
                <a:latin typeface="+mn-ea"/>
              </a:rPr>
              <a:t>间接测量动脉血压的方法又分听诊法、触诊法、振动法等多种。其中</a:t>
            </a:r>
            <a:r>
              <a:rPr lang="zh-CN" altLang="en-US" sz="2400" b="1" dirty="0">
                <a:solidFill>
                  <a:srgbClr val="130BAD"/>
                </a:solidFill>
                <a:latin typeface="+mn-ea"/>
              </a:rPr>
              <a:t>听诊法</a:t>
            </a:r>
            <a:r>
              <a:rPr lang="zh-CN" altLang="en-US" sz="2400" b="1" dirty="0">
                <a:solidFill>
                  <a:schemeClr val="tx1"/>
                </a:solidFill>
                <a:latin typeface="+mn-ea"/>
              </a:rPr>
              <a:t>灵敏而又简便，所以最常用。</a:t>
            </a:r>
            <a:endParaRPr lang="en-US" altLang="zh-CN" sz="2400" b="1" dirty="0">
              <a:solidFill>
                <a:schemeClr val="tx1"/>
              </a:solidFill>
              <a:latin typeface="+mn-ea"/>
            </a:endParaRPr>
          </a:p>
          <a:p>
            <a:pPr lvl="1" algn="just">
              <a:lnSpc>
                <a:spcPct val="110000"/>
              </a:lnSpc>
              <a:spcBef>
                <a:spcPts val="600"/>
              </a:spcBef>
            </a:pPr>
            <a:r>
              <a:rPr lang="zh-CN" altLang="en-US" sz="2400" b="1" dirty="0">
                <a:latin typeface="+mn-ea"/>
                <a:ea typeface="+mn-ea"/>
              </a:rPr>
              <a:t>通常血液在血管内流动时没有声音，如给血管施加压力</a:t>
            </a:r>
            <a:r>
              <a:rPr lang="en-US" altLang="zh-CN" sz="2400" b="1" dirty="0">
                <a:latin typeface="+mn-ea"/>
                <a:ea typeface="+mn-ea"/>
              </a:rPr>
              <a:t>,</a:t>
            </a:r>
            <a:r>
              <a:rPr lang="zh-CN" altLang="en-US" sz="2400" b="1" dirty="0">
                <a:latin typeface="+mn-ea"/>
                <a:ea typeface="+mn-ea"/>
              </a:rPr>
              <a:t>使血管变窄，形成血液涡流，则可发出声音</a:t>
            </a:r>
            <a:r>
              <a:rPr lang="en-US" altLang="zh-CN" sz="2400" b="1" dirty="0">
                <a:latin typeface="+mn-ea"/>
                <a:ea typeface="+mn-ea"/>
              </a:rPr>
              <a:t>,</a:t>
            </a:r>
            <a:r>
              <a:rPr lang="zh-CN" altLang="en-US" sz="2400" b="1" dirty="0">
                <a:latin typeface="+mn-ea"/>
                <a:ea typeface="+mn-ea"/>
              </a:rPr>
              <a:t>称为</a:t>
            </a:r>
            <a:r>
              <a:rPr lang="zh-CN" altLang="en-US" sz="2400" b="1" dirty="0">
                <a:solidFill>
                  <a:srgbClr val="130BAD"/>
                </a:solidFill>
                <a:latin typeface="+mn-ea"/>
                <a:ea typeface="+mn-ea"/>
              </a:rPr>
              <a:t>血管音</a:t>
            </a:r>
            <a:r>
              <a:rPr lang="zh-CN" altLang="en-US" sz="2400" b="1" dirty="0">
                <a:latin typeface="+mn-ea"/>
                <a:ea typeface="+mn-ea"/>
              </a:rPr>
              <a:t>。</a:t>
            </a:r>
            <a:endParaRPr lang="en-US" altLang="zh-CN" sz="2400" b="1" dirty="0">
              <a:latin typeface="+mn-ea"/>
              <a:ea typeface="+mn-ea"/>
            </a:endParaRPr>
          </a:p>
          <a:p>
            <a:pPr lvl="1" algn="just">
              <a:lnSpc>
                <a:spcPct val="110000"/>
              </a:lnSpc>
              <a:spcBef>
                <a:spcPts val="600"/>
              </a:spcBef>
            </a:pPr>
            <a:r>
              <a:rPr lang="zh-CN" altLang="en-US" sz="2400" b="1" dirty="0">
                <a:solidFill>
                  <a:schemeClr val="tx1"/>
                </a:solidFill>
              </a:rPr>
              <a:t>听诊法使用血压计的袖带（压脉带）在动脉外加压，通过听诊器判断血管音的变化来测量动脉血压。</a:t>
            </a:r>
            <a:endParaRPr lang="en-US" altLang="zh-CN" sz="2400" b="1" dirty="0">
              <a:solidFill>
                <a:schemeClr val="tx1"/>
              </a:solidFill>
            </a:endParaRPr>
          </a:p>
          <a:p>
            <a:pPr algn="just">
              <a:lnSpc>
                <a:spcPct val="110000"/>
              </a:lnSpc>
              <a:spcBef>
                <a:spcPts val="600"/>
              </a:spcBef>
              <a:buClr>
                <a:schemeClr val="hlink"/>
              </a:buClr>
              <a:buSzPct val="90000"/>
              <a:buBlip>
                <a:blip r:embed="rId2"/>
              </a:buBlip>
            </a:pPr>
            <a:endParaRPr lang="zh-CN" altLang="en-US" sz="2400" dirty="0"/>
          </a:p>
        </p:txBody>
      </p:sp>
    </p:spTree>
    <p:extLst>
      <p:ext uri="{BB962C8B-B14F-4D97-AF65-F5344CB8AC3E}">
        <p14:creationId xmlns:p14="http://schemas.microsoft.com/office/powerpoint/2010/main" val="9791114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CCA8885-7EFD-4F2B-B75D-83C3C31CBB14}"/>
              </a:ext>
            </a:extLst>
          </p:cNvPr>
          <p:cNvSpPr>
            <a:spLocks noGrp="1"/>
          </p:cNvSpPr>
          <p:nvPr>
            <p:ph idx="1"/>
          </p:nvPr>
        </p:nvSpPr>
        <p:spPr>
          <a:xfrm>
            <a:off x="467544" y="1052736"/>
            <a:ext cx="7632848" cy="4525963"/>
          </a:xfrm>
        </p:spPr>
        <p:txBody>
          <a:bodyPr>
            <a:normAutofit/>
          </a:bodyPr>
          <a:lstStyle/>
          <a:p>
            <a:pPr algn="just">
              <a:lnSpc>
                <a:spcPct val="110000"/>
              </a:lnSpc>
              <a:spcBef>
                <a:spcPts val="1200"/>
              </a:spcBef>
              <a:buClr>
                <a:schemeClr val="hlink"/>
              </a:buClr>
              <a:buSzPct val="90000"/>
              <a:buBlip>
                <a:blip r:embed="rId2"/>
              </a:buBlip>
            </a:pPr>
            <a:r>
              <a:rPr lang="zh-CN" altLang="en-US" sz="2400" b="1" dirty="0">
                <a:solidFill>
                  <a:srgbClr val="660066"/>
                </a:solidFill>
                <a:latin typeface="+mn-ea"/>
              </a:rPr>
              <a:t>恰好可以完全阻断血流所必需的最小管外压力</a:t>
            </a:r>
            <a:r>
              <a:rPr lang="zh-CN" altLang="en-US" sz="2400" b="1" dirty="0">
                <a:latin typeface="+mn-ea"/>
              </a:rPr>
              <a:t>，即用听诊器可听到第一次声音时的管外压力，相当于</a:t>
            </a:r>
            <a:r>
              <a:rPr lang="zh-CN" altLang="en-US" sz="2400" b="1" dirty="0">
                <a:solidFill>
                  <a:srgbClr val="FF0000"/>
                </a:solidFill>
                <a:latin typeface="+mn-ea"/>
              </a:rPr>
              <a:t>收缩压（高压）</a:t>
            </a:r>
            <a:r>
              <a:rPr lang="zh-CN" altLang="en-US" sz="2400" b="1" dirty="0">
                <a:latin typeface="+mn-ea"/>
              </a:rPr>
              <a:t>，即心室收缩时的主动脉压；</a:t>
            </a:r>
            <a:endParaRPr lang="en-US" altLang="zh-CN" sz="2400" b="1" dirty="0">
              <a:latin typeface="+mn-ea"/>
            </a:endParaRPr>
          </a:p>
          <a:p>
            <a:pPr algn="just">
              <a:lnSpc>
                <a:spcPct val="110000"/>
              </a:lnSpc>
              <a:spcBef>
                <a:spcPts val="1200"/>
              </a:spcBef>
              <a:buClr>
                <a:schemeClr val="hlink"/>
              </a:buClr>
              <a:buSzPct val="90000"/>
              <a:buBlip>
                <a:blip r:embed="rId2"/>
              </a:buBlip>
            </a:pPr>
            <a:r>
              <a:rPr lang="zh-CN" altLang="en-US" sz="2400" b="1" dirty="0">
                <a:latin typeface="+mn-ea"/>
              </a:rPr>
              <a:t>在心室舒张时</a:t>
            </a:r>
            <a:r>
              <a:rPr lang="zh-CN" altLang="en-US" sz="2400" b="1" dirty="0">
                <a:solidFill>
                  <a:srgbClr val="660066"/>
                </a:solidFill>
                <a:latin typeface="+mn-ea"/>
              </a:rPr>
              <a:t>使血管中血流通过的最大管外压力</a:t>
            </a:r>
            <a:r>
              <a:rPr lang="zh-CN" altLang="en-US" sz="2400" b="1" dirty="0">
                <a:latin typeface="+mn-ea"/>
              </a:rPr>
              <a:t>，即用听诊器所听到的声音</a:t>
            </a:r>
            <a:r>
              <a:rPr lang="zh-CN" altLang="en-US" sz="2400" b="1" dirty="0">
                <a:solidFill>
                  <a:srgbClr val="130BAD"/>
                </a:solidFill>
                <a:latin typeface="+mn-ea"/>
              </a:rPr>
              <a:t>音调突变音量变小时</a:t>
            </a:r>
            <a:r>
              <a:rPr lang="zh-CN" altLang="en-US" sz="2400" b="1" dirty="0">
                <a:latin typeface="+mn-ea"/>
              </a:rPr>
              <a:t>的管外压力，相当于</a:t>
            </a:r>
            <a:r>
              <a:rPr lang="zh-CN" altLang="en-US" sz="2400" b="1" dirty="0">
                <a:solidFill>
                  <a:srgbClr val="FF0000"/>
                </a:solidFill>
                <a:latin typeface="+mn-ea"/>
              </a:rPr>
              <a:t>舒张压（低压）</a:t>
            </a:r>
            <a:r>
              <a:rPr lang="zh-CN" altLang="en-US" sz="2400" b="1" dirty="0">
                <a:latin typeface="+mn-ea"/>
              </a:rPr>
              <a:t>，即心室舒张时的主动脉压。</a:t>
            </a:r>
          </a:p>
          <a:p>
            <a:pPr>
              <a:lnSpc>
                <a:spcPct val="110000"/>
              </a:lnSpc>
              <a:spcBef>
                <a:spcPts val="1200"/>
              </a:spcBef>
            </a:pPr>
            <a:r>
              <a:rPr lang="zh-CN" altLang="en-US" sz="2400" b="1" dirty="0">
                <a:solidFill>
                  <a:schemeClr val="tx1"/>
                </a:solidFill>
                <a:latin typeface="+mn-ea"/>
              </a:rPr>
              <a:t>血压记录常以收缩压</a:t>
            </a:r>
            <a:r>
              <a:rPr lang="en-US" altLang="zh-CN" sz="2400" b="1" dirty="0">
                <a:solidFill>
                  <a:schemeClr val="tx1"/>
                </a:solidFill>
                <a:latin typeface="+mn-ea"/>
              </a:rPr>
              <a:t>/</a:t>
            </a:r>
            <a:r>
              <a:rPr lang="zh-CN" altLang="en-US" sz="2400" b="1" dirty="0">
                <a:solidFill>
                  <a:schemeClr val="tx1"/>
                </a:solidFill>
                <a:latin typeface="+mn-ea"/>
              </a:rPr>
              <a:t>舒张压表示，单位为</a:t>
            </a:r>
            <a:r>
              <a:rPr lang="en-US" altLang="zh-CN" sz="2400" b="1" cap="none" dirty="0">
                <a:solidFill>
                  <a:schemeClr val="tx1"/>
                </a:solidFill>
                <a:latin typeface="+mn-ea"/>
              </a:rPr>
              <a:t>mm</a:t>
            </a:r>
            <a:r>
              <a:rPr lang="en-US" altLang="zh-CN" sz="2400" b="1" dirty="0">
                <a:solidFill>
                  <a:schemeClr val="tx1"/>
                </a:solidFill>
                <a:latin typeface="+mn-ea"/>
              </a:rPr>
              <a:t>H</a:t>
            </a:r>
            <a:r>
              <a:rPr lang="en-US" altLang="zh-CN" sz="2400" b="1" cap="none" dirty="0">
                <a:solidFill>
                  <a:schemeClr val="tx1"/>
                </a:solidFill>
                <a:latin typeface="+mn-ea"/>
              </a:rPr>
              <a:t>g</a:t>
            </a:r>
            <a:r>
              <a:rPr lang="zh-CN" altLang="en-US" sz="2400" b="1" dirty="0">
                <a:solidFill>
                  <a:schemeClr val="tx1"/>
                </a:solidFill>
                <a:latin typeface="+mn-ea"/>
              </a:rPr>
              <a:t>或</a:t>
            </a:r>
            <a:r>
              <a:rPr lang="en-US" altLang="zh-CN" sz="2400" b="1" cap="none" dirty="0">
                <a:solidFill>
                  <a:schemeClr val="tx1"/>
                </a:solidFill>
                <a:latin typeface="+mn-ea"/>
              </a:rPr>
              <a:t>k</a:t>
            </a:r>
            <a:r>
              <a:rPr lang="en-US" altLang="zh-CN" sz="2400" b="1" dirty="0">
                <a:solidFill>
                  <a:schemeClr val="tx1"/>
                </a:solidFill>
                <a:latin typeface="+mn-ea"/>
              </a:rPr>
              <a:t>P</a:t>
            </a:r>
            <a:r>
              <a:rPr lang="en-US" altLang="zh-CN" sz="2400" b="1" cap="none" dirty="0">
                <a:solidFill>
                  <a:schemeClr val="tx1"/>
                </a:solidFill>
                <a:latin typeface="+mn-ea"/>
              </a:rPr>
              <a:t>a</a:t>
            </a:r>
            <a:r>
              <a:rPr lang="zh-CN" altLang="en-US" sz="2400" b="1" dirty="0">
                <a:solidFill>
                  <a:schemeClr val="tx1"/>
                </a:solidFill>
                <a:latin typeface="+mn-ea"/>
              </a:rPr>
              <a:t>，如 </a:t>
            </a:r>
            <a:r>
              <a:rPr lang="en-US" altLang="zh-CN" sz="2400" b="1" dirty="0">
                <a:solidFill>
                  <a:schemeClr val="tx1"/>
                </a:solidFill>
                <a:latin typeface="+mn-ea"/>
              </a:rPr>
              <a:t>120/75 </a:t>
            </a:r>
            <a:r>
              <a:rPr lang="en-US" altLang="zh-CN" sz="2400" b="1" cap="none" dirty="0">
                <a:latin typeface="+mn-ea"/>
              </a:rPr>
              <a:t>mm</a:t>
            </a:r>
            <a:r>
              <a:rPr lang="en-US" altLang="zh-CN" sz="2400" b="1" dirty="0">
                <a:latin typeface="+mn-ea"/>
              </a:rPr>
              <a:t>H</a:t>
            </a:r>
            <a:r>
              <a:rPr lang="en-US" altLang="zh-CN" sz="2400" b="1" cap="none" dirty="0">
                <a:latin typeface="+mn-ea"/>
              </a:rPr>
              <a:t>g</a:t>
            </a:r>
            <a:r>
              <a:rPr lang="zh-CN" altLang="en-US" sz="2400" b="1" dirty="0">
                <a:solidFill>
                  <a:schemeClr val="tx1"/>
                </a:solidFill>
                <a:latin typeface="+mn-ea"/>
              </a:rPr>
              <a:t>（</a:t>
            </a:r>
            <a:r>
              <a:rPr lang="en-US" altLang="zh-CN" sz="2400" b="1" dirty="0">
                <a:solidFill>
                  <a:schemeClr val="tx1"/>
                </a:solidFill>
                <a:latin typeface="+mn-ea"/>
              </a:rPr>
              <a:t>16/10 </a:t>
            </a:r>
            <a:r>
              <a:rPr lang="en-US" altLang="zh-CN" sz="2400" b="1" cap="none" dirty="0">
                <a:solidFill>
                  <a:schemeClr val="tx1"/>
                </a:solidFill>
                <a:latin typeface="+mn-ea"/>
              </a:rPr>
              <a:t>k</a:t>
            </a:r>
            <a:r>
              <a:rPr lang="en-US" altLang="zh-CN" sz="2400" b="1" dirty="0">
                <a:solidFill>
                  <a:schemeClr val="tx1"/>
                </a:solidFill>
                <a:latin typeface="+mn-ea"/>
              </a:rPr>
              <a:t>P</a:t>
            </a:r>
            <a:r>
              <a:rPr lang="en-US" altLang="zh-CN" sz="2400" b="1" cap="none" dirty="0">
                <a:solidFill>
                  <a:schemeClr val="tx1"/>
                </a:solidFill>
                <a:latin typeface="+mn-ea"/>
              </a:rPr>
              <a:t>a</a:t>
            </a:r>
            <a:r>
              <a:rPr lang="en-US" altLang="zh-CN" sz="2400" b="1" dirty="0">
                <a:solidFill>
                  <a:schemeClr val="tx1"/>
                </a:solidFill>
                <a:latin typeface="+mn-ea"/>
              </a:rPr>
              <a:t>)</a:t>
            </a:r>
            <a:r>
              <a:rPr lang="zh-CN" altLang="en-US" sz="2400" b="1" dirty="0">
                <a:solidFill>
                  <a:schemeClr val="tx1"/>
                </a:solidFill>
                <a:latin typeface="+mn-ea"/>
              </a:rPr>
              <a:t>。</a:t>
            </a:r>
          </a:p>
          <a:p>
            <a:pPr>
              <a:lnSpc>
                <a:spcPct val="110000"/>
              </a:lnSpc>
              <a:spcBef>
                <a:spcPts val="1200"/>
              </a:spcBef>
            </a:pPr>
            <a:endParaRPr lang="zh-CN" altLang="en-US" sz="2400" dirty="0"/>
          </a:p>
        </p:txBody>
      </p:sp>
    </p:spTree>
    <p:extLst>
      <p:ext uri="{BB962C8B-B14F-4D97-AF65-F5344CB8AC3E}">
        <p14:creationId xmlns:p14="http://schemas.microsoft.com/office/powerpoint/2010/main" val="7831177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7546BCC-965A-795F-52E4-10D880BFF5FC}"/>
              </a:ext>
            </a:extLst>
          </p:cNvPr>
          <p:cNvSpPr>
            <a:spLocks noGrp="1"/>
          </p:cNvSpPr>
          <p:nvPr>
            <p:ph idx="1"/>
          </p:nvPr>
        </p:nvSpPr>
        <p:spPr>
          <a:xfrm>
            <a:off x="467544" y="908720"/>
            <a:ext cx="7704856" cy="4608512"/>
          </a:xfrm>
        </p:spPr>
        <p:txBody>
          <a:bodyPr>
            <a:noAutofit/>
          </a:bodyPr>
          <a:lstStyle/>
          <a:p>
            <a:pPr algn="just">
              <a:spcBef>
                <a:spcPts val="600"/>
              </a:spcBef>
            </a:pPr>
            <a:r>
              <a:rPr lang="zh-CN" altLang="en-US" sz="2400" b="1" dirty="0">
                <a:latin typeface="+mn-ea"/>
              </a:rPr>
              <a:t>我国健康青年人在安静状态时的</a:t>
            </a:r>
            <a:r>
              <a:rPr lang="zh-CN" altLang="en-US" sz="2400" b="1" dirty="0">
                <a:solidFill>
                  <a:srgbClr val="0F098D"/>
                </a:solidFill>
                <a:latin typeface="+mn-ea"/>
              </a:rPr>
              <a:t>收缩压为</a:t>
            </a:r>
            <a:r>
              <a:rPr lang="en-US" altLang="zh-CN" sz="2400" b="1" dirty="0">
                <a:solidFill>
                  <a:srgbClr val="0F098D"/>
                </a:solidFill>
                <a:latin typeface="+mn-ea"/>
              </a:rPr>
              <a:t>100~120 mmHg</a:t>
            </a:r>
            <a:r>
              <a:rPr lang="zh-CN" altLang="en-US" sz="2400" b="1" dirty="0">
                <a:solidFill>
                  <a:srgbClr val="0F098D"/>
                </a:solidFill>
                <a:latin typeface="+mn-ea"/>
              </a:rPr>
              <a:t>，舒张压为</a:t>
            </a:r>
            <a:r>
              <a:rPr lang="en-US" altLang="zh-CN" sz="2400" b="1" dirty="0">
                <a:solidFill>
                  <a:srgbClr val="0F098D"/>
                </a:solidFill>
                <a:latin typeface="+mn-ea"/>
              </a:rPr>
              <a:t>60~80 mmHg</a:t>
            </a:r>
            <a:r>
              <a:rPr lang="zh-CN" altLang="en-US" sz="2400" b="1" dirty="0">
                <a:solidFill>
                  <a:srgbClr val="0F098D"/>
                </a:solidFill>
                <a:latin typeface="+mn-ea"/>
              </a:rPr>
              <a:t>，脉压差为</a:t>
            </a:r>
            <a:r>
              <a:rPr lang="en-US" altLang="zh-CN" sz="2400" b="1" dirty="0">
                <a:solidFill>
                  <a:srgbClr val="0F098D"/>
                </a:solidFill>
                <a:latin typeface="+mn-ea"/>
              </a:rPr>
              <a:t>30~40 mmHg</a:t>
            </a:r>
            <a:r>
              <a:rPr lang="zh-CN" altLang="en-US" sz="2400" b="1" dirty="0">
                <a:latin typeface="+mn-ea"/>
              </a:rPr>
              <a:t>。</a:t>
            </a:r>
          </a:p>
          <a:p>
            <a:pPr algn="just">
              <a:spcBef>
                <a:spcPts val="600"/>
              </a:spcBef>
            </a:pPr>
            <a:r>
              <a:rPr lang="zh-CN" altLang="en-US" sz="2400" b="1" dirty="0">
                <a:solidFill>
                  <a:srgbClr val="7030A0"/>
                </a:solidFill>
                <a:latin typeface="+mn-ea"/>
              </a:rPr>
              <a:t>剧烈运动</a:t>
            </a:r>
            <a:r>
              <a:rPr lang="zh-CN" altLang="en-US" sz="2400" b="1" dirty="0">
                <a:latin typeface="+mn-ea"/>
              </a:rPr>
              <a:t>时，肌体对血氧量的需求增大，心率加快，</a:t>
            </a:r>
            <a:r>
              <a:rPr lang="zh-CN" altLang="en-US" sz="2400" b="1" strike="noStrike" kern="1200" dirty="0">
                <a:effectLst/>
                <a:latin typeface="+mn-ea"/>
                <a:cs typeface="+mn-cs"/>
              </a:rPr>
              <a:t>心输出量</a:t>
            </a:r>
            <a:r>
              <a:rPr lang="zh-CN" altLang="en-US" sz="2400" b="1" dirty="0">
                <a:latin typeface="+mn-ea"/>
              </a:rPr>
              <a:t>急剧上升，收缩压升高，</a:t>
            </a:r>
            <a:r>
              <a:rPr lang="zh-CN" altLang="en-US" sz="2400" b="1" strike="noStrike" kern="1200" dirty="0">
                <a:effectLst/>
                <a:latin typeface="+mn-ea"/>
                <a:cs typeface="+mn-cs"/>
              </a:rPr>
              <a:t>动脉血管</a:t>
            </a:r>
            <a:r>
              <a:rPr lang="zh-CN" altLang="en-US" sz="2400" b="1" dirty="0">
                <a:latin typeface="+mn-ea"/>
              </a:rPr>
              <a:t>的阻力降低，舒张压降低。因此，运动后收缩压升高，舒张压适当下降或保持不变。</a:t>
            </a:r>
            <a:endParaRPr lang="en-US" altLang="zh-CN" sz="2400" b="1" dirty="0">
              <a:latin typeface="+mn-ea"/>
            </a:endParaRPr>
          </a:p>
          <a:p>
            <a:pPr algn="just">
              <a:spcBef>
                <a:spcPts val="600"/>
              </a:spcBef>
            </a:pPr>
            <a:r>
              <a:rPr lang="zh-CN" altLang="en-US" sz="2400" b="1" i="0" kern="1200" dirty="0">
                <a:solidFill>
                  <a:srgbClr val="7030A0"/>
                </a:solidFill>
                <a:effectLst/>
                <a:latin typeface="+mn-ea"/>
                <a:cs typeface="+mn-cs"/>
              </a:rPr>
              <a:t>卧位变为坐位或站位</a:t>
            </a:r>
            <a:r>
              <a:rPr lang="zh-CN" altLang="en-US" sz="2400" b="1" i="0" kern="1200" dirty="0">
                <a:effectLst/>
                <a:latin typeface="+mn-ea"/>
                <a:cs typeface="+mn-cs"/>
              </a:rPr>
              <a:t>时，由于重力作用，血液沉积在低重心部，回心血量减少，心舒末期容积</a:t>
            </a:r>
            <a:r>
              <a:rPr lang="en-US" altLang="zh-CN" sz="2400" b="1" i="0" kern="1200" dirty="0">
                <a:effectLst/>
                <a:latin typeface="+mn-ea"/>
                <a:cs typeface="+mn-cs"/>
              </a:rPr>
              <a:t>(</a:t>
            </a:r>
            <a:r>
              <a:rPr lang="zh-CN" altLang="en-US" sz="2400" b="1" i="0" kern="1200" dirty="0">
                <a:effectLst/>
                <a:latin typeface="+mn-ea"/>
                <a:cs typeface="+mn-cs"/>
              </a:rPr>
              <a:t>前负荷</a:t>
            </a:r>
            <a:r>
              <a:rPr lang="en-US" altLang="zh-CN" sz="2400" b="1" i="0" kern="1200" dirty="0">
                <a:effectLst/>
                <a:latin typeface="+mn-ea"/>
                <a:cs typeface="+mn-cs"/>
              </a:rPr>
              <a:t>)</a:t>
            </a:r>
            <a:r>
              <a:rPr lang="zh-CN" altLang="en-US" sz="2400" b="1" i="0" kern="1200" dirty="0">
                <a:effectLst/>
                <a:latin typeface="+mn-ea"/>
                <a:cs typeface="+mn-cs"/>
              </a:rPr>
              <a:t>下降，心收缩力下降，每搏量下降，使血压下降，随后</a:t>
            </a:r>
            <a:r>
              <a:rPr lang="zh-CN" altLang="en-US" sz="2400" b="1" dirty="0">
                <a:latin typeface="+mn-ea"/>
              </a:rPr>
              <a:t>会</a:t>
            </a:r>
            <a:r>
              <a:rPr lang="zh-CN" altLang="en-US" sz="2400" b="1" i="0" kern="1200" dirty="0">
                <a:effectLst/>
                <a:latin typeface="+mn-ea"/>
                <a:cs typeface="+mn-cs"/>
              </a:rPr>
              <a:t>触发压力感受器，使血压回升。</a:t>
            </a:r>
            <a:endParaRPr lang="zh-CN" altLang="en-US" sz="2400" b="1" dirty="0">
              <a:latin typeface="+mn-ea"/>
            </a:endParaRPr>
          </a:p>
          <a:p>
            <a:pPr algn="just">
              <a:spcBef>
                <a:spcPts val="600"/>
              </a:spcBef>
            </a:pPr>
            <a:endParaRPr lang="zh-CN" altLang="en-US" sz="2400" b="1" dirty="0">
              <a:latin typeface="+mn-ea"/>
            </a:endParaRPr>
          </a:p>
        </p:txBody>
      </p:sp>
    </p:spTree>
    <p:extLst>
      <p:ext uri="{BB962C8B-B14F-4D97-AF65-F5344CB8AC3E}">
        <p14:creationId xmlns:p14="http://schemas.microsoft.com/office/powerpoint/2010/main" val="31407524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7B82FB4-BC82-48B4-AF65-00EB7C7FCC1E}"/>
              </a:ext>
            </a:extLst>
          </p:cNvPr>
          <p:cNvSpPr>
            <a:spLocks noGrp="1"/>
          </p:cNvSpPr>
          <p:nvPr>
            <p:ph idx="1"/>
          </p:nvPr>
        </p:nvSpPr>
        <p:spPr>
          <a:xfrm>
            <a:off x="683568" y="1268760"/>
            <a:ext cx="7272808" cy="4536504"/>
          </a:xfrm>
        </p:spPr>
        <p:txBody>
          <a:bodyPr>
            <a:normAutofit/>
          </a:bodyPr>
          <a:lstStyle/>
          <a:p>
            <a:pPr algn="just">
              <a:spcBef>
                <a:spcPts val="1200"/>
              </a:spcBef>
            </a:pPr>
            <a:r>
              <a:rPr lang="zh-CN" altLang="en-US" sz="2400" b="1" dirty="0"/>
              <a:t>了解心电测量的原理，学习用计算机采集系统记录人体心电图的方法；</a:t>
            </a:r>
            <a:endParaRPr lang="en-US" altLang="zh-CN" sz="2400" b="1" dirty="0"/>
          </a:p>
          <a:p>
            <a:pPr algn="just">
              <a:spcBef>
                <a:spcPts val="600"/>
              </a:spcBef>
            </a:pPr>
            <a:r>
              <a:rPr lang="zh-CN" altLang="en-US" sz="2400" b="1" dirty="0"/>
              <a:t>学习正常心电图中各波的命名与波形，了解其生理意义；</a:t>
            </a:r>
            <a:endParaRPr lang="en-US" altLang="zh-CN" sz="2400" b="1" dirty="0"/>
          </a:p>
          <a:p>
            <a:pPr algn="just">
              <a:spcBef>
                <a:spcPts val="600"/>
              </a:spcBef>
            </a:pPr>
            <a:r>
              <a:rPr lang="zh-CN" altLang="en-US" sz="2400" b="1" dirty="0"/>
              <a:t>学习利用心电图计量心率、</a:t>
            </a:r>
            <a:r>
              <a:rPr lang="en-US" altLang="zh-CN" sz="2400" b="1" dirty="0"/>
              <a:t>P-R</a:t>
            </a:r>
            <a:r>
              <a:rPr lang="zh-CN" altLang="en-US" sz="2400" b="1" dirty="0"/>
              <a:t>间期、</a:t>
            </a:r>
            <a:r>
              <a:rPr lang="en-US" altLang="zh-CN" sz="2400" b="1" dirty="0"/>
              <a:t>Q-T</a:t>
            </a:r>
            <a:r>
              <a:rPr lang="zh-CN" altLang="en-US" sz="2400" b="1" dirty="0"/>
              <a:t>间期等各项数值。</a:t>
            </a:r>
            <a:endParaRPr lang="en-US" altLang="zh-CN" sz="2400" b="1" dirty="0"/>
          </a:p>
          <a:p>
            <a:pPr algn="just">
              <a:spcBef>
                <a:spcPts val="600"/>
              </a:spcBef>
            </a:pPr>
            <a:r>
              <a:rPr lang="zh-CN" altLang="en-US" sz="2400" b="1" dirty="0"/>
              <a:t>熟悉微循环检测的观察部位、指标及临床意义。</a:t>
            </a:r>
            <a:endParaRPr lang="en-US" altLang="zh-CN" sz="2400" b="1" dirty="0"/>
          </a:p>
          <a:p>
            <a:pPr algn="just">
              <a:spcBef>
                <a:spcPts val="600"/>
              </a:spcBef>
            </a:pPr>
            <a:r>
              <a:rPr lang="zh-CN" altLang="en-US" sz="2400" b="1" dirty="0"/>
              <a:t>学习听诊法测定人体动脉血压的原理和方法；</a:t>
            </a:r>
            <a:endParaRPr lang="en-US" altLang="zh-CN" sz="2400" b="1" dirty="0"/>
          </a:p>
          <a:p>
            <a:pPr algn="just">
              <a:spcBef>
                <a:spcPts val="600"/>
              </a:spcBef>
            </a:pPr>
            <a:r>
              <a:rPr lang="zh-CN" altLang="en-US" sz="2400" b="1" dirty="0"/>
              <a:t>观察运动对人体动脉血压的影响；</a:t>
            </a:r>
            <a:endParaRPr lang="en-US" altLang="zh-CN" sz="2400" b="1" dirty="0"/>
          </a:p>
          <a:p>
            <a:pPr algn="just">
              <a:spcBef>
                <a:spcPts val="600"/>
              </a:spcBef>
            </a:pPr>
            <a:r>
              <a:rPr lang="zh-CN" altLang="en-US" sz="2400" b="1" dirty="0"/>
              <a:t>了解人体动脉血压的正常值范围。</a:t>
            </a:r>
            <a:endParaRPr lang="en-US" altLang="zh-CN" sz="2400" b="1" dirty="0"/>
          </a:p>
          <a:p>
            <a:pPr algn="just">
              <a:spcBef>
                <a:spcPts val="1200"/>
              </a:spcBef>
            </a:pPr>
            <a:endParaRPr lang="en-US" altLang="zh-CN" sz="2400" b="1" dirty="0">
              <a:solidFill>
                <a:schemeClr val="tx1"/>
              </a:solidFill>
            </a:endParaRPr>
          </a:p>
        </p:txBody>
      </p:sp>
      <p:sp>
        <p:nvSpPr>
          <p:cNvPr id="3" name="Rectangle 5">
            <a:extLst>
              <a:ext uri="{FF2B5EF4-FFF2-40B4-BE49-F238E27FC236}">
                <a16:creationId xmlns:a16="http://schemas.microsoft.com/office/drawing/2014/main" id="{D83FCD88-6499-A977-3357-0F79CB909605}"/>
              </a:ext>
            </a:extLst>
          </p:cNvPr>
          <p:cNvSpPr>
            <a:spLocks noChangeArrowheads="1"/>
          </p:cNvSpPr>
          <p:nvPr/>
        </p:nvSpPr>
        <p:spPr bwMode="auto">
          <a:xfrm>
            <a:off x="395536" y="332656"/>
            <a:ext cx="3644938" cy="586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90000"/>
              </a:lnSpc>
            </a:pPr>
            <a:r>
              <a:rPr lang="en-US" altLang="zh-CN" sz="3200" b="1" dirty="0">
                <a:solidFill>
                  <a:srgbClr val="3A22C8"/>
                </a:solidFill>
                <a:ea typeface="黑体" panose="02010609060101010101" pitchFamily="49" charset="-122"/>
                <a:cs typeface="Arial" panose="020B0604020202020204" pitchFamily="34" charset="0"/>
              </a:rPr>
              <a:t>II </a:t>
            </a:r>
            <a:r>
              <a:rPr lang="en-US" altLang="zh-CN" sz="3200" b="1" dirty="0">
                <a:solidFill>
                  <a:srgbClr val="3A22C8"/>
                </a:solidFill>
                <a:latin typeface="黑体" panose="02010609060101010101" pitchFamily="49" charset="-122"/>
                <a:ea typeface="黑体" panose="02010609060101010101" pitchFamily="49" charset="-122"/>
              </a:rPr>
              <a:t> </a:t>
            </a:r>
            <a:r>
              <a:rPr lang="zh-CN" altLang="en-US" sz="3200" b="1" dirty="0">
                <a:solidFill>
                  <a:srgbClr val="3A22C8"/>
                </a:solidFill>
                <a:latin typeface="黑体" panose="02010609060101010101" pitchFamily="49" charset="-122"/>
                <a:ea typeface="黑体" panose="02010609060101010101" pitchFamily="49" charset="-122"/>
              </a:rPr>
              <a:t>实验目的</a:t>
            </a:r>
          </a:p>
        </p:txBody>
      </p:sp>
    </p:spTree>
    <p:extLst>
      <p:ext uri="{BB962C8B-B14F-4D97-AF65-F5344CB8AC3E}">
        <p14:creationId xmlns:p14="http://schemas.microsoft.com/office/powerpoint/2010/main" val="823905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quarter" idx="4294967295"/>
          </p:nvPr>
        </p:nvSpPr>
        <p:spPr>
          <a:xfrm>
            <a:off x="395536" y="984403"/>
            <a:ext cx="7781398" cy="3043865"/>
          </a:xfrm>
          <a:prstGeom prst="rect">
            <a:avLst/>
          </a:prstGeom>
        </p:spPr>
        <p:txBody>
          <a:bodyPr vert="horz" lIns="91440" tIns="45720" rIns="91440" bIns="45720" rtlCol="0" anchor="ctr">
            <a:normAutofit lnSpcReduction="10000"/>
          </a:bodyPr>
          <a:lstStyle/>
          <a:p>
            <a:pPr marL="457200" lvl="1" algn="just">
              <a:lnSpc>
                <a:spcPct val="120000"/>
              </a:lnSpc>
              <a:spcBef>
                <a:spcPts val="600"/>
              </a:spcBef>
            </a:pPr>
            <a:r>
              <a:rPr lang="zh-CN" altLang="en-US" sz="2400" b="1" dirty="0">
                <a:latin typeface="黑体" pitchFamily="49" charset="-122"/>
                <a:ea typeface="黑体" pitchFamily="49" charset="-122"/>
              </a:rPr>
              <a:t>正常人体内，由</a:t>
            </a:r>
            <a:r>
              <a:rPr lang="zh-CN" altLang="en-US" sz="2400" b="1" dirty="0">
                <a:solidFill>
                  <a:srgbClr val="130BAD"/>
                </a:solidFill>
                <a:latin typeface="黑体" pitchFamily="49" charset="-122"/>
                <a:ea typeface="黑体" pitchFamily="49" charset="-122"/>
              </a:rPr>
              <a:t>窦房结</a:t>
            </a:r>
            <a:r>
              <a:rPr lang="zh-CN" altLang="en-US" sz="2400" b="1" dirty="0">
                <a:latin typeface="黑体" pitchFamily="49" charset="-122"/>
                <a:ea typeface="黑体" pitchFamily="49" charset="-122"/>
              </a:rPr>
              <a:t>发出的兴奋传播到左、右心房，再通过房室结、房室束、浦肯野纤维传播到左、右心室，先后引起心房和心室的收缩。</a:t>
            </a:r>
            <a:endParaRPr lang="en-US" altLang="zh-CN" sz="2400" b="1" dirty="0">
              <a:latin typeface="黑体" pitchFamily="49" charset="-122"/>
              <a:ea typeface="黑体" pitchFamily="49" charset="-122"/>
            </a:endParaRPr>
          </a:p>
          <a:p>
            <a:pPr marL="457200" lvl="1" algn="just">
              <a:lnSpc>
                <a:spcPct val="120000"/>
              </a:lnSpc>
              <a:spcBef>
                <a:spcPts val="600"/>
              </a:spcBef>
            </a:pPr>
            <a:r>
              <a:rPr lang="zh-CN" altLang="en-US" sz="2400" b="1" dirty="0">
                <a:latin typeface="黑体" pitchFamily="49" charset="-122"/>
                <a:ea typeface="黑体" pitchFamily="49" charset="-122"/>
              </a:rPr>
              <a:t>心脏各部分在兴奋过程中出现的</a:t>
            </a:r>
            <a:r>
              <a:rPr lang="zh-CN" altLang="en-US" sz="2400" b="1" dirty="0">
                <a:solidFill>
                  <a:srgbClr val="7030A0"/>
                </a:solidFill>
                <a:latin typeface="黑体" pitchFamily="49" charset="-122"/>
                <a:ea typeface="黑体" pitchFamily="49" charset="-122"/>
              </a:rPr>
              <a:t>生物电活动</a:t>
            </a:r>
            <a:r>
              <a:rPr lang="zh-CN" altLang="en-US" sz="2400" b="1" dirty="0">
                <a:latin typeface="黑体" pitchFamily="49" charset="-122"/>
                <a:ea typeface="黑体" pitchFamily="49" charset="-122"/>
              </a:rPr>
              <a:t>经由心脏周围的导电组织和体液传播到身体表面，利用固定于体表的测量电极可记录到这一系列的电变化，描记为</a:t>
            </a:r>
            <a:r>
              <a:rPr lang="zh-CN" altLang="en-US" sz="2400" b="1" dirty="0">
                <a:solidFill>
                  <a:srgbClr val="7030A0"/>
                </a:solidFill>
                <a:latin typeface="黑体" pitchFamily="49" charset="-122"/>
                <a:ea typeface="黑体" pitchFamily="49" charset="-122"/>
              </a:rPr>
              <a:t>人体心电图</a:t>
            </a:r>
            <a:r>
              <a:rPr lang="zh-CN" altLang="en-US" sz="2400" b="1" dirty="0">
                <a:latin typeface="黑体" pitchFamily="49" charset="-122"/>
                <a:ea typeface="黑体" pitchFamily="49" charset="-122"/>
              </a:rPr>
              <a:t>（</a:t>
            </a:r>
            <a:r>
              <a:rPr lang="en-US" altLang="zh-CN" sz="2400" b="1" dirty="0">
                <a:solidFill>
                  <a:srgbClr val="7030A0"/>
                </a:solidFill>
                <a:latin typeface="黑体" pitchFamily="49" charset="-122"/>
                <a:ea typeface="黑体" pitchFamily="49" charset="-122"/>
              </a:rPr>
              <a:t>ECG</a:t>
            </a:r>
            <a:r>
              <a:rPr lang="zh-CN" altLang="en-US" sz="2400" b="1" dirty="0">
                <a:latin typeface="黑体" pitchFamily="49" charset="-122"/>
                <a:ea typeface="黑体" pitchFamily="49" charset="-122"/>
              </a:rPr>
              <a:t>，</a:t>
            </a:r>
            <a:r>
              <a:rPr lang="en-US" altLang="zh-CN" sz="2400" b="1" dirty="0">
                <a:latin typeface="黑体" pitchFamily="49" charset="-122"/>
                <a:ea typeface="黑体" pitchFamily="49" charset="-122"/>
              </a:rPr>
              <a:t>Electrocardiography</a:t>
            </a:r>
            <a:r>
              <a:rPr lang="zh-CN" altLang="en-US" sz="2400" b="1" dirty="0">
                <a:latin typeface="黑体" pitchFamily="49" charset="-122"/>
                <a:ea typeface="黑体" pitchFamily="49" charset="-122"/>
              </a:rPr>
              <a:t>）。</a:t>
            </a:r>
            <a:endParaRPr lang="en-US" altLang="zh-CN" sz="2400" b="1" dirty="0">
              <a:latin typeface="黑体" pitchFamily="49" charset="-122"/>
              <a:ea typeface="黑体" pitchFamily="49" charset="-122"/>
            </a:endParaRPr>
          </a:p>
        </p:txBody>
      </p:sp>
      <p:pic>
        <p:nvPicPr>
          <p:cNvPr id="6" name="Picture 3"/>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bright="16000"/>
                    </a14:imgEffect>
                  </a14:imgLayer>
                </a14:imgProps>
              </a:ext>
              <a:ext uri="{28A0092B-C50C-407E-A947-70E740481C1C}">
                <a14:useLocalDpi xmlns:a14="http://schemas.microsoft.com/office/drawing/2010/main" val="0"/>
              </a:ext>
            </a:extLst>
          </a:blip>
          <a:srcRect t="4861" b="9613"/>
          <a:stretch/>
        </p:blipFill>
        <p:spPr bwMode="auto">
          <a:xfrm>
            <a:off x="1468047" y="4207405"/>
            <a:ext cx="6183620" cy="1944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文本框 1">
            <a:extLst>
              <a:ext uri="{FF2B5EF4-FFF2-40B4-BE49-F238E27FC236}">
                <a16:creationId xmlns:a16="http://schemas.microsoft.com/office/drawing/2014/main" id="{F91E4EA5-FB42-863D-512B-A5FDB64E050E}"/>
              </a:ext>
            </a:extLst>
          </p:cNvPr>
          <p:cNvSpPr txBox="1"/>
          <p:nvPr/>
        </p:nvSpPr>
        <p:spPr>
          <a:xfrm>
            <a:off x="4860032" y="6151405"/>
            <a:ext cx="1694839" cy="307777"/>
          </a:xfrm>
          <a:prstGeom prst="rect">
            <a:avLst/>
          </a:prstGeom>
          <a:noFill/>
        </p:spPr>
        <p:txBody>
          <a:bodyPr wrap="square">
            <a:spAutoFit/>
          </a:bodyPr>
          <a:lstStyle/>
          <a:p>
            <a:r>
              <a:rPr lang="en-US" altLang="zh-CN" sz="1400" dirty="0"/>
              <a:t>(</a:t>
            </a:r>
            <a:r>
              <a:rPr lang="zh-CN" altLang="en-US" sz="1400" dirty="0"/>
              <a:t>项辉，</a:t>
            </a:r>
            <a:r>
              <a:rPr lang="en-US" altLang="zh-CN" sz="1400" dirty="0"/>
              <a:t>2008)</a:t>
            </a:r>
            <a:endParaRPr lang="zh-CN" altLang="en-US" sz="1400" dirty="0"/>
          </a:p>
        </p:txBody>
      </p:sp>
      <p:sp>
        <p:nvSpPr>
          <p:cNvPr id="7" name="标题 1">
            <a:extLst>
              <a:ext uri="{FF2B5EF4-FFF2-40B4-BE49-F238E27FC236}">
                <a16:creationId xmlns:a16="http://schemas.microsoft.com/office/drawing/2014/main" id="{17652B2D-4F15-CE99-4BC2-A3BAADB18E04}"/>
              </a:ext>
            </a:extLst>
          </p:cNvPr>
          <p:cNvSpPr txBox="1">
            <a:spLocks/>
          </p:cNvSpPr>
          <p:nvPr/>
        </p:nvSpPr>
        <p:spPr>
          <a:xfrm>
            <a:off x="323528" y="318908"/>
            <a:ext cx="3623785" cy="589812"/>
          </a:xfrm>
          <a:prstGeom prst="rect">
            <a:avLst/>
          </a:prstGeom>
          <a:noFill/>
        </p:spPr>
        <p:txBody>
          <a:bodyPr>
            <a:noAutofit/>
          </a:bodyPr>
          <a:lst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a:lstStyle>
          <a:p>
            <a:pPr fontAlgn="auto">
              <a:lnSpc>
                <a:spcPct val="90000"/>
              </a:lnSpc>
              <a:spcAft>
                <a:spcPts val="0"/>
              </a:spcAft>
            </a:pPr>
            <a:r>
              <a:rPr lang="en-US" altLang="zh-CN" sz="3200" dirty="0">
                <a:solidFill>
                  <a:srgbClr val="3A22C8"/>
                </a:solidFill>
                <a:effectLst/>
                <a:latin typeface="Arial" panose="020B0604020202020204" pitchFamily="34" charset="0"/>
                <a:ea typeface="黑体" panose="02010609060101010101" pitchFamily="49" charset="-122"/>
                <a:cs typeface="Arial" panose="020B0604020202020204" pitchFamily="34" charset="0"/>
              </a:rPr>
              <a:t>I  </a:t>
            </a:r>
            <a:r>
              <a:rPr lang="zh-CN" altLang="en-US" sz="3200" dirty="0">
                <a:solidFill>
                  <a:srgbClr val="3A22C8"/>
                </a:solidFill>
                <a:effectLst/>
                <a:latin typeface="黑体" panose="02010609060101010101" pitchFamily="49" charset="-122"/>
                <a:ea typeface="黑体" panose="02010609060101010101" pitchFamily="49" charset="-122"/>
                <a:cs typeface="+mn-cs"/>
              </a:rPr>
              <a:t>基本实验原理</a:t>
            </a:r>
          </a:p>
        </p:txBody>
      </p:sp>
    </p:spTree>
    <p:extLst>
      <p:ext uri="{BB962C8B-B14F-4D97-AF65-F5344CB8AC3E}">
        <p14:creationId xmlns:p14="http://schemas.microsoft.com/office/powerpoint/2010/main" val="4224840301"/>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EB0F5C2-96DA-437B-8F31-A197E02643E8}"/>
              </a:ext>
            </a:extLst>
          </p:cNvPr>
          <p:cNvSpPr>
            <a:spLocks noGrp="1"/>
          </p:cNvSpPr>
          <p:nvPr>
            <p:ph idx="1"/>
          </p:nvPr>
        </p:nvSpPr>
        <p:spPr>
          <a:xfrm>
            <a:off x="313184" y="910865"/>
            <a:ext cx="7715200" cy="2315515"/>
          </a:xfrm>
        </p:spPr>
        <p:txBody>
          <a:bodyPr>
            <a:normAutofit/>
          </a:bodyPr>
          <a:lstStyle/>
          <a:p>
            <a:pPr algn="just">
              <a:lnSpc>
                <a:spcPct val="110000"/>
              </a:lnSpc>
            </a:pPr>
            <a:r>
              <a:rPr lang="zh-CN" altLang="en-US" sz="2400" b="1" dirty="0">
                <a:latin typeface="黑体" pitchFamily="49" charset="-122"/>
                <a:ea typeface="黑体" pitchFamily="49" charset="-122"/>
              </a:rPr>
              <a:t>受试者（</a:t>
            </a:r>
            <a:r>
              <a:rPr lang="zh-CN" altLang="zh-CN" sz="2400" b="1" dirty="0">
                <a:latin typeface="黑体" pitchFamily="49" charset="-122"/>
                <a:ea typeface="黑体" pitchFamily="49" charset="-122"/>
              </a:rPr>
              <a:t>人</a:t>
            </a:r>
            <a:r>
              <a:rPr lang="zh-CN" altLang="en-US" sz="2400" b="1" dirty="0">
                <a:latin typeface="黑体" pitchFamily="49" charset="-122"/>
                <a:ea typeface="黑体" pitchFamily="49" charset="-122"/>
              </a:rPr>
              <a:t>），</a:t>
            </a:r>
            <a:r>
              <a:rPr lang="en-US" altLang="zh-CN" sz="2400" b="1" dirty="0">
                <a:latin typeface="黑体" panose="02010609060101010101" pitchFamily="49" charset="-122"/>
                <a:ea typeface="黑体" panose="02010609060101010101" pitchFamily="49" charset="-122"/>
              </a:rPr>
              <a:t>RM6240E</a:t>
            </a:r>
            <a:r>
              <a:rPr lang="zh-CN" altLang="en-US" sz="2400" b="1" dirty="0">
                <a:latin typeface="黑体" pitchFamily="49" charset="-122"/>
                <a:ea typeface="黑体" pitchFamily="49" charset="-122"/>
              </a:rPr>
              <a:t>型多道生理信号采集处理系统（人体机能实验</a:t>
            </a:r>
            <a:r>
              <a:rPr lang="zh-CN" altLang="zh-CN" sz="2400" b="1" dirty="0">
                <a:latin typeface="黑体" pitchFamily="49" charset="-122"/>
                <a:ea typeface="黑体" pitchFamily="49" charset="-122"/>
              </a:rPr>
              <a:t>系统</a:t>
            </a:r>
            <a:r>
              <a:rPr lang="zh-CN" altLang="en-US" sz="2400" b="1" dirty="0">
                <a:latin typeface="黑体" pitchFamily="49" charset="-122"/>
                <a:ea typeface="黑体" pitchFamily="49" charset="-122"/>
              </a:rPr>
              <a:t>）</a:t>
            </a:r>
            <a:r>
              <a:rPr lang="zh-CN" altLang="zh-CN" sz="2400" b="1" dirty="0">
                <a:latin typeface="黑体" pitchFamily="49" charset="-122"/>
                <a:ea typeface="黑体" pitchFamily="49" charset="-122"/>
              </a:rPr>
              <a:t>，</a:t>
            </a:r>
            <a:r>
              <a:rPr lang="zh-CN" altLang="en-US" sz="2400" b="1" dirty="0"/>
              <a:t>电极夹，引导线及延长线，生理盐水棉球，酒精棉球</a:t>
            </a:r>
            <a:r>
              <a:rPr lang="en-US" altLang="zh-CN" sz="2400" b="1" dirty="0">
                <a:latin typeface="黑体" pitchFamily="49" charset="-122"/>
                <a:ea typeface="黑体" pitchFamily="49" charset="-122"/>
              </a:rPr>
              <a:t>;</a:t>
            </a:r>
            <a:r>
              <a:rPr lang="zh-CN" altLang="en-US" sz="2400" b="1" dirty="0"/>
              <a:t> </a:t>
            </a:r>
            <a:r>
              <a:rPr lang="en-US" altLang="zh-CN" sz="2400" b="1" dirty="0"/>
              <a:t>xw880</a:t>
            </a:r>
            <a:r>
              <a:rPr lang="zh-CN" altLang="en-US" sz="2400" b="1" dirty="0"/>
              <a:t>型人体甲襞微循环观测仪</a:t>
            </a:r>
            <a:r>
              <a:rPr lang="en-US" altLang="zh-CN" sz="2400" b="1" dirty="0"/>
              <a:t>( 400 X )</a:t>
            </a:r>
            <a:r>
              <a:rPr lang="zh-CN" altLang="en-US" sz="2400" b="1" dirty="0"/>
              <a:t>，香柏油，冰水；</a:t>
            </a:r>
            <a:r>
              <a:rPr lang="zh-CN" altLang="zh-CN" sz="2400" b="1" dirty="0">
                <a:latin typeface="黑体" pitchFamily="49" charset="-122"/>
              </a:rPr>
              <a:t>血压计，听诊器，</a:t>
            </a:r>
            <a:r>
              <a:rPr lang="zh-CN" altLang="en-US" sz="2400" b="1" dirty="0">
                <a:latin typeface="黑体" pitchFamily="49" charset="-122"/>
              </a:rPr>
              <a:t>医用胶带</a:t>
            </a:r>
            <a:endParaRPr lang="zh-CN" altLang="en-US" sz="2400" b="1" dirty="0"/>
          </a:p>
        </p:txBody>
      </p:sp>
      <p:graphicFrame>
        <p:nvGraphicFramePr>
          <p:cNvPr id="5" name="Object 7">
            <a:extLst>
              <a:ext uri="{FF2B5EF4-FFF2-40B4-BE49-F238E27FC236}">
                <a16:creationId xmlns:a16="http://schemas.microsoft.com/office/drawing/2014/main" id="{7CF71E7D-18A8-4070-B71F-35F79611B52D}"/>
              </a:ext>
            </a:extLst>
          </p:cNvPr>
          <p:cNvGraphicFramePr>
            <a:graphicFrameLocks noChangeAspect="1"/>
          </p:cNvGraphicFramePr>
          <p:nvPr>
            <p:extLst>
              <p:ext uri="{D42A27DB-BD31-4B8C-83A1-F6EECF244321}">
                <p14:modId xmlns:p14="http://schemas.microsoft.com/office/powerpoint/2010/main" val="1113541842"/>
              </p:ext>
            </p:extLst>
          </p:nvPr>
        </p:nvGraphicFramePr>
        <p:xfrm>
          <a:off x="501548" y="3288827"/>
          <a:ext cx="2157680" cy="1618627"/>
        </p:xfrm>
        <a:graphic>
          <a:graphicData uri="http://schemas.openxmlformats.org/presentationml/2006/ole">
            <mc:AlternateContent xmlns:mc="http://schemas.openxmlformats.org/markup-compatibility/2006">
              <mc:Choice xmlns:v="urn:schemas-microsoft-com:vml" Requires="v">
                <p:oleObj spid="_x0000_s1026" name="Image" r:id="rId4" imgW="3809524" imgH="2857143" progId="">
                  <p:embed/>
                </p:oleObj>
              </mc:Choice>
              <mc:Fallback>
                <p:oleObj name="Image" r:id="rId4" imgW="3809524" imgH="2857143" progId="">
                  <p:embed/>
                  <p:pic>
                    <p:nvPicPr>
                      <p:cNvPr id="5" name="Object 7">
                        <a:extLst>
                          <a:ext uri="{FF2B5EF4-FFF2-40B4-BE49-F238E27FC236}">
                            <a16:creationId xmlns:a16="http://schemas.microsoft.com/office/drawing/2014/main" id="{7CF71E7D-18A8-4070-B71F-35F79611B52D}"/>
                          </a:ext>
                        </a:extLst>
                      </p:cNvPr>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1548" y="3288827"/>
                        <a:ext cx="2157680" cy="1618627"/>
                      </a:xfrm>
                      <a:prstGeom prst="rect">
                        <a:avLst/>
                      </a:prstGeom>
                      <a:noFill/>
                      <a:ln>
                        <a:noFill/>
                      </a:ln>
                      <a:effectLst/>
                    </p:spPr>
                  </p:pic>
                </p:oleObj>
              </mc:Fallback>
            </mc:AlternateContent>
          </a:graphicData>
        </a:graphic>
      </p:graphicFrame>
      <p:sp>
        <p:nvSpPr>
          <p:cNvPr id="6" name="Text Box 17">
            <a:extLst>
              <a:ext uri="{FF2B5EF4-FFF2-40B4-BE49-F238E27FC236}">
                <a16:creationId xmlns:a16="http://schemas.microsoft.com/office/drawing/2014/main" id="{AFF1DC35-AFD9-4CA6-9F5B-2795A4CD762E}"/>
              </a:ext>
            </a:extLst>
          </p:cNvPr>
          <p:cNvSpPr txBox="1">
            <a:spLocks noChangeArrowheads="1"/>
          </p:cNvSpPr>
          <p:nvPr/>
        </p:nvSpPr>
        <p:spPr bwMode="auto">
          <a:xfrm>
            <a:off x="914828" y="5157192"/>
            <a:ext cx="133111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zh-CN" altLang="en-US" sz="2000" b="1" dirty="0">
                <a:latin typeface="+mn-ea"/>
                <a:ea typeface="+mn-ea"/>
              </a:rPr>
              <a:t>听诊器</a:t>
            </a:r>
          </a:p>
        </p:txBody>
      </p:sp>
      <p:sp>
        <p:nvSpPr>
          <p:cNvPr id="7" name="Text Box 18">
            <a:extLst>
              <a:ext uri="{FF2B5EF4-FFF2-40B4-BE49-F238E27FC236}">
                <a16:creationId xmlns:a16="http://schemas.microsoft.com/office/drawing/2014/main" id="{DD473866-53B7-40E8-B925-37AA89578A20}"/>
              </a:ext>
            </a:extLst>
          </p:cNvPr>
          <p:cNvSpPr txBox="1">
            <a:spLocks noChangeArrowheads="1"/>
          </p:cNvSpPr>
          <p:nvPr/>
        </p:nvSpPr>
        <p:spPr bwMode="auto">
          <a:xfrm>
            <a:off x="3695591" y="5878295"/>
            <a:ext cx="1140619" cy="400110"/>
          </a:xfrm>
          <a:prstGeom prst="rect">
            <a:avLst/>
          </a:prstGeom>
          <a:solidFill>
            <a:srgbClr val="FFFFFF"/>
          </a:solidFill>
          <a:ln>
            <a:noFill/>
          </a:ln>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zh-CN" altLang="en-US" sz="2000" b="1" dirty="0">
                <a:latin typeface="+mn-ea"/>
                <a:ea typeface="+mn-ea"/>
              </a:rPr>
              <a:t>血压计</a:t>
            </a:r>
          </a:p>
        </p:txBody>
      </p:sp>
      <p:graphicFrame>
        <p:nvGraphicFramePr>
          <p:cNvPr id="10" name="对象 9">
            <a:extLst>
              <a:ext uri="{FF2B5EF4-FFF2-40B4-BE49-F238E27FC236}">
                <a16:creationId xmlns:a16="http://schemas.microsoft.com/office/drawing/2014/main" id="{EF45138D-9943-4C30-BF00-481F1763D6F7}"/>
              </a:ext>
            </a:extLst>
          </p:cNvPr>
          <p:cNvGraphicFramePr>
            <a:graphicFrameLocks noChangeAspect="1"/>
          </p:cNvGraphicFramePr>
          <p:nvPr>
            <p:extLst>
              <p:ext uri="{D42A27DB-BD31-4B8C-83A1-F6EECF244321}">
                <p14:modId xmlns:p14="http://schemas.microsoft.com/office/powerpoint/2010/main" val="2597806967"/>
              </p:ext>
            </p:extLst>
          </p:nvPr>
        </p:nvGraphicFramePr>
        <p:xfrm>
          <a:off x="3051986" y="2965198"/>
          <a:ext cx="2427831" cy="2835630"/>
        </p:xfrm>
        <a:graphic>
          <a:graphicData uri="http://schemas.openxmlformats.org/presentationml/2006/ole">
            <mc:AlternateContent xmlns:mc="http://schemas.openxmlformats.org/markup-compatibility/2006">
              <mc:Choice xmlns:v="urn:schemas-microsoft-com:vml" Requires="v">
                <p:oleObj spid="_x0000_s1027" name="Image" r:id="rId6" imgW="3250440" imgH="3796560" progId="Photoshop.Image.10">
                  <p:embed/>
                </p:oleObj>
              </mc:Choice>
              <mc:Fallback>
                <p:oleObj name="Image" r:id="rId6" imgW="3250440" imgH="3796560" progId="Photoshop.Image.10">
                  <p:embed/>
                  <p:pic>
                    <p:nvPicPr>
                      <p:cNvPr id="10" name="对象 9">
                        <a:extLst>
                          <a:ext uri="{FF2B5EF4-FFF2-40B4-BE49-F238E27FC236}">
                            <a16:creationId xmlns:a16="http://schemas.microsoft.com/office/drawing/2014/main" id="{EF45138D-9943-4C30-BF00-481F1763D6F7}"/>
                          </a:ext>
                        </a:extLst>
                      </p:cNvPr>
                      <p:cNvPicPr/>
                      <p:nvPr/>
                    </p:nvPicPr>
                    <p:blipFill>
                      <a:blip r:embed="rId7"/>
                      <a:stretch>
                        <a:fillRect/>
                      </a:stretch>
                    </p:blipFill>
                    <p:spPr>
                      <a:xfrm>
                        <a:off x="3051986" y="2965198"/>
                        <a:ext cx="2427831" cy="2835630"/>
                      </a:xfrm>
                      <a:prstGeom prst="rect">
                        <a:avLst/>
                      </a:prstGeom>
                    </p:spPr>
                  </p:pic>
                </p:oleObj>
              </mc:Fallback>
            </mc:AlternateContent>
          </a:graphicData>
        </a:graphic>
      </p:graphicFrame>
      <p:sp>
        <p:nvSpPr>
          <p:cNvPr id="3" name="Rectangle 5">
            <a:extLst>
              <a:ext uri="{FF2B5EF4-FFF2-40B4-BE49-F238E27FC236}">
                <a16:creationId xmlns:a16="http://schemas.microsoft.com/office/drawing/2014/main" id="{01FD3FB0-B8E3-ED1A-A57B-E3D58F85A866}"/>
              </a:ext>
            </a:extLst>
          </p:cNvPr>
          <p:cNvSpPr>
            <a:spLocks noChangeArrowheads="1"/>
          </p:cNvSpPr>
          <p:nvPr/>
        </p:nvSpPr>
        <p:spPr bwMode="auto">
          <a:xfrm>
            <a:off x="107504" y="182686"/>
            <a:ext cx="3881517" cy="835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90000"/>
              </a:lnSpc>
            </a:pPr>
            <a:r>
              <a:rPr lang="en-US" altLang="zh-CN" sz="3200" b="1" dirty="0">
                <a:solidFill>
                  <a:srgbClr val="3A22C8"/>
                </a:solidFill>
                <a:ea typeface="黑体" panose="02010609060101010101" pitchFamily="49" charset="-122"/>
                <a:cs typeface="Arial" panose="020B0604020202020204" pitchFamily="34" charset="0"/>
              </a:rPr>
              <a:t>III  </a:t>
            </a:r>
            <a:r>
              <a:rPr lang="zh-CN" altLang="en-US" sz="3200" b="1" dirty="0">
                <a:solidFill>
                  <a:srgbClr val="3A22C8"/>
                </a:solidFill>
                <a:latin typeface="黑体" panose="02010609060101010101" pitchFamily="49" charset="-122"/>
                <a:ea typeface="黑体" panose="02010609060101010101" pitchFamily="49" charset="-122"/>
              </a:rPr>
              <a:t>实验对象与器材</a:t>
            </a:r>
          </a:p>
        </p:txBody>
      </p:sp>
      <p:pic>
        <p:nvPicPr>
          <p:cNvPr id="4" name="Picture 2">
            <a:extLst>
              <a:ext uri="{FF2B5EF4-FFF2-40B4-BE49-F238E27FC236}">
                <a16:creationId xmlns:a16="http://schemas.microsoft.com/office/drawing/2014/main" id="{FA252F12-1A19-4B9C-C441-1050FFB2D0FC}"/>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899133" y="2581127"/>
            <a:ext cx="2340210" cy="32197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文本框 11">
            <a:extLst>
              <a:ext uri="{FF2B5EF4-FFF2-40B4-BE49-F238E27FC236}">
                <a16:creationId xmlns:a16="http://schemas.microsoft.com/office/drawing/2014/main" id="{949F661C-B796-0477-46DE-5EEBA43EF631}"/>
              </a:ext>
            </a:extLst>
          </p:cNvPr>
          <p:cNvSpPr txBox="1"/>
          <p:nvPr/>
        </p:nvSpPr>
        <p:spPr>
          <a:xfrm>
            <a:off x="4942498" y="5931857"/>
            <a:ext cx="4310022" cy="646331"/>
          </a:xfrm>
          <a:prstGeom prst="rect">
            <a:avLst/>
          </a:prstGeom>
          <a:noFill/>
        </p:spPr>
        <p:txBody>
          <a:bodyPr wrap="square">
            <a:spAutoFit/>
          </a:bodyPr>
          <a:lstStyle/>
          <a:p>
            <a:pPr algn="ctr"/>
            <a:r>
              <a:rPr lang="zh-CN" altLang="en-US" sz="1800" b="1" dirty="0"/>
              <a:t>甲襞微循环观测仪</a:t>
            </a:r>
            <a:endParaRPr lang="en-US" altLang="zh-CN" sz="1800" b="1" dirty="0"/>
          </a:p>
          <a:p>
            <a:pPr algn="ctr"/>
            <a:r>
              <a:rPr lang="zh-CN" altLang="en-US" b="1" dirty="0"/>
              <a:t>（显示屏大小：</a:t>
            </a:r>
            <a:r>
              <a:rPr lang="en-US" altLang="zh-CN" b="1" dirty="0"/>
              <a:t>16.5 X 12.2 cm</a:t>
            </a:r>
            <a:r>
              <a:rPr lang="en-US" altLang="zh-CN" b="1" baseline="30000" dirty="0"/>
              <a:t>2</a:t>
            </a:r>
            <a:r>
              <a:rPr lang="zh-CN" altLang="en-US" b="1" dirty="0"/>
              <a:t>）</a:t>
            </a:r>
            <a:endParaRPr lang="zh-CN" altLang="en-US" dirty="0"/>
          </a:p>
        </p:txBody>
      </p:sp>
    </p:spTree>
    <p:extLst>
      <p:ext uri="{BB962C8B-B14F-4D97-AF65-F5344CB8AC3E}">
        <p14:creationId xmlns:p14="http://schemas.microsoft.com/office/powerpoint/2010/main" val="16108925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547664" y="1628800"/>
            <a:ext cx="7270576" cy="1296144"/>
          </a:xfrm>
        </p:spPr>
        <p:txBody>
          <a:bodyPr>
            <a:normAutofit/>
          </a:bodyPr>
          <a:lstStyle/>
          <a:p>
            <a:pPr algn="l">
              <a:spcBef>
                <a:spcPts val="600"/>
              </a:spcBef>
              <a:spcAft>
                <a:spcPts val="600"/>
              </a:spcAft>
            </a:pPr>
            <a:r>
              <a:rPr lang="zh-CN" altLang="en-US" sz="3200" b="1" kern="100" dirty="0">
                <a:solidFill>
                  <a:schemeClr val="tx1"/>
                </a:solidFill>
                <a:effectLst/>
                <a:latin typeface="黑体" panose="02010609060101010101" pitchFamily="49" charset="-122"/>
                <a:ea typeface="黑体" panose="02010609060101010101" pitchFamily="49" charset="-122"/>
              </a:rPr>
              <a:t>实验</a:t>
            </a:r>
            <a:r>
              <a:rPr lang="en-US" altLang="zh-CN" sz="3200" b="1" kern="100" dirty="0">
                <a:solidFill>
                  <a:schemeClr val="tx1"/>
                </a:solidFill>
                <a:effectLst/>
                <a:latin typeface="黑体" panose="02010609060101010101" pitchFamily="49" charset="-122"/>
                <a:ea typeface="黑体" panose="02010609060101010101" pitchFamily="49" charset="-122"/>
              </a:rPr>
              <a:t>11 </a:t>
            </a:r>
            <a:r>
              <a:rPr lang="zh-CN" altLang="en-US" sz="3200" dirty="0">
                <a:solidFill>
                  <a:schemeClr val="tx1"/>
                </a:solidFill>
                <a:effectLst/>
                <a:latin typeface="黑体" panose="02010609060101010101" pitchFamily="49" charset="-122"/>
              </a:rPr>
              <a:t>人体体表心电图的描记</a:t>
            </a:r>
            <a:endParaRPr lang="zh-CN" altLang="en-US" sz="3200" b="1" dirty="0">
              <a:solidFill>
                <a:schemeClr val="tx1"/>
              </a:solidFill>
              <a:effectLst/>
              <a:latin typeface="黑体" panose="02010609060101010101" pitchFamily="49" charset="-122"/>
              <a:ea typeface="黑体" panose="02010609060101010101" pitchFamily="49" charset="-122"/>
            </a:endParaRPr>
          </a:p>
        </p:txBody>
      </p:sp>
      <p:sp>
        <p:nvSpPr>
          <p:cNvPr id="3" name="文本框 2">
            <a:extLst>
              <a:ext uri="{FF2B5EF4-FFF2-40B4-BE49-F238E27FC236}">
                <a16:creationId xmlns:a16="http://schemas.microsoft.com/office/drawing/2014/main" id="{EF76D014-9BAD-EE2A-46F1-BD87E5E8EBA7}"/>
              </a:ext>
            </a:extLst>
          </p:cNvPr>
          <p:cNvSpPr txBox="1"/>
          <p:nvPr/>
        </p:nvSpPr>
        <p:spPr>
          <a:xfrm>
            <a:off x="443133" y="705116"/>
            <a:ext cx="4572000" cy="584775"/>
          </a:xfrm>
          <a:prstGeom prst="rect">
            <a:avLst/>
          </a:prstGeom>
          <a:noFill/>
        </p:spPr>
        <p:txBody>
          <a:bodyPr wrap="square">
            <a:spAutoFit/>
          </a:bodyPr>
          <a:lstStyle/>
          <a:p>
            <a:r>
              <a:rPr lang="en-US" altLang="zh-CN" sz="3200" b="1" dirty="0">
                <a:solidFill>
                  <a:srgbClr val="171EA9"/>
                </a:solidFill>
                <a:latin typeface="Arial" panose="020B0604020202020204" pitchFamily="34" charset="0"/>
                <a:ea typeface="黑体" panose="02010609060101010101" pitchFamily="49" charset="-122"/>
                <a:cs typeface="Arial" panose="020B0604020202020204" pitchFamily="34" charset="0"/>
              </a:rPr>
              <a:t>IV</a:t>
            </a:r>
            <a:r>
              <a:rPr lang="en-US" altLang="zh-CN" sz="3200" b="1" dirty="0">
                <a:solidFill>
                  <a:srgbClr val="171EA9"/>
                </a:solidFill>
                <a:latin typeface="黑体" panose="02010609060101010101" pitchFamily="49" charset="-122"/>
                <a:ea typeface="黑体" panose="02010609060101010101" pitchFamily="49" charset="-122"/>
              </a:rPr>
              <a:t> </a:t>
            </a:r>
            <a:r>
              <a:rPr lang="zh-CN" altLang="en-US" sz="3200" b="1" dirty="0">
                <a:solidFill>
                  <a:srgbClr val="171EA9"/>
                </a:solidFill>
                <a:latin typeface="黑体" panose="02010609060101010101" pitchFamily="49" charset="-122"/>
                <a:ea typeface="黑体" panose="02010609060101010101" pitchFamily="49" charset="-122"/>
              </a:rPr>
              <a:t>实验过程</a:t>
            </a:r>
            <a:endParaRPr lang="zh-CN" altLang="en-US" sz="3200" dirty="0"/>
          </a:p>
        </p:txBody>
      </p:sp>
    </p:spTree>
    <p:extLst>
      <p:ext uri="{BB962C8B-B14F-4D97-AF65-F5344CB8AC3E}">
        <p14:creationId xmlns:p14="http://schemas.microsoft.com/office/powerpoint/2010/main" val="37439141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quarter" idx="4294967295"/>
          </p:nvPr>
        </p:nvSpPr>
        <p:spPr>
          <a:xfrm>
            <a:off x="323528" y="404664"/>
            <a:ext cx="7848872" cy="4548117"/>
          </a:xfrm>
          <a:prstGeom prst="rect">
            <a:avLst/>
          </a:prstGeom>
        </p:spPr>
        <p:txBody>
          <a:bodyPr>
            <a:noAutofit/>
          </a:bodyPr>
          <a:lstStyle/>
          <a:p>
            <a:pPr lvl="1" algn="just"/>
            <a:r>
              <a:rPr lang="zh-CN" altLang="en-US" sz="2400" b="1" dirty="0"/>
              <a:t>受试者静坐，摘下眼镜、手表等金属物品及微型电器，全身放松。</a:t>
            </a:r>
            <a:endParaRPr lang="en-US" altLang="zh-CN" sz="2400" b="1" dirty="0"/>
          </a:p>
          <a:p>
            <a:pPr lvl="1" algn="just"/>
            <a:r>
              <a:rPr lang="zh-CN" altLang="en-US" sz="2400" b="1" dirty="0"/>
              <a:t>在安放电极夹的部位用酒精棉球擦洗去油脂，再用生理盐水擦湿。将电极夹安放在肌肉较少的部分，手部应在</a:t>
            </a:r>
            <a:r>
              <a:rPr lang="zh-CN" altLang="en-US" sz="2400" b="1" dirty="0">
                <a:solidFill>
                  <a:srgbClr val="FF0000"/>
                </a:solidFill>
              </a:rPr>
              <a:t>腕关节屈侧上方</a:t>
            </a:r>
            <a:r>
              <a:rPr lang="en-US" altLang="zh-CN" sz="2400" b="1" dirty="0">
                <a:solidFill>
                  <a:srgbClr val="FF0000"/>
                </a:solidFill>
              </a:rPr>
              <a:t>3~5 cm</a:t>
            </a:r>
            <a:r>
              <a:rPr lang="zh-CN" altLang="en-US" sz="2400" b="1" dirty="0">
                <a:solidFill>
                  <a:srgbClr val="FF0000"/>
                </a:solidFill>
              </a:rPr>
              <a:t>处</a:t>
            </a:r>
            <a:r>
              <a:rPr lang="zh-CN" altLang="en-US" sz="2400" b="1" dirty="0"/>
              <a:t>，足部在</a:t>
            </a:r>
            <a:r>
              <a:rPr lang="zh-CN" altLang="en-US" sz="2400" b="1" dirty="0">
                <a:solidFill>
                  <a:srgbClr val="FF0000"/>
                </a:solidFill>
              </a:rPr>
              <a:t>小腿下段内踝上方约</a:t>
            </a:r>
            <a:r>
              <a:rPr lang="en-US" altLang="zh-CN" sz="2400" b="1" dirty="0">
                <a:solidFill>
                  <a:srgbClr val="FF0000"/>
                </a:solidFill>
              </a:rPr>
              <a:t>3~5 cm</a:t>
            </a:r>
            <a:r>
              <a:rPr lang="zh-CN" altLang="en-US" sz="2400" b="1" dirty="0">
                <a:solidFill>
                  <a:srgbClr val="FF0000"/>
                </a:solidFill>
              </a:rPr>
              <a:t>处</a:t>
            </a:r>
            <a:r>
              <a:rPr lang="zh-CN" altLang="en-US" sz="2400" b="1" dirty="0"/>
              <a:t>。分别按下图中的三种标准肢体导联方式接好电极（至少接一组导联）。</a:t>
            </a:r>
            <a:endParaRPr lang="en-US" altLang="zh-CN" sz="2400" b="1" dirty="0"/>
          </a:p>
          <a:p>
            <a:pPr lvl="1" algn="just">
              <a:spcBef>
                <a:spcPts val="0"/>
              </a:spcBef>
            </a:pPr>
            <a:r>
              <a:rPr lang="en-US" altLang="zh-CN" sz="2400" dirty="0">
                <a:solidFill>
                  <a:srgbClr val="130BAD"/>
                </a:solidFill>
              </a:rPr>
              <a:t>I </a:t>
            </a:r>
            <a:r>
              <a:rPr lang="zh-CN" altLang="en-US" sz="2400" dirty="0">
                <a:solidFill>
                  <a:srgbClr val="130BAD"/>
                </a:solidFill>
              </a:rPr>
              <a:t>：左上肢（</a:t>
            </a:r>
            <a:r>
              <a:rPr lang="en-US" altLang="zh-CN" sz="2400" dirty="0">
                <a:solidFill>
                  <a:srgbClr val="130BAD"/>
                </a:solidFill>
              </a:rPr>
              <a:t>+</a:t>
            </a:r>
            <a:r>
              <a:rPr lang="zh-CN" altLang="en-US" sz="2400" dirty="0">
                <a:solidFill>
                  <a:srgbClr val="130BAD"/>
                </a:solidFill>
              </a:rPr>
              <a:t>）</a:t>
            </a:r>
            <a:r>
              <a:rPr lang="en-US" altLang="zh-CN" sz="2400" dirty="0">
                <a:solidFill>
                  <a:srgbClr val="130BAD"/>
                </a:solidFill>
              </a:rPr>
              <a:t>- </a:t>
            </a:r>
            <a:r>
              <a:rPr lang="zh-CN" altLang="en-US" sz="2400" dirty="0">
                <a:solidFill>
                  <a:srgbClr val="130BAD"/>
                </a:solidFill>
              </a:rPr>
              <a:t>右上肢（</a:t>
            </a:r>
            <a:r>
              <a:rPr lang="en-US" altLang="zh-CN" sz="2400" dirty="0">
                <a:solidFill>
                  <a:srgbClr val="130BAD"/>
                </a:solidFill>
              </a:rPr>
              <a:t>-</a:t>
            </a:r>
            <a:r>
              <a:rPr lang="zh-CN" altLang="en-US" sz="2400" dirty="0">
                <a:solidFill>
                  <a:srgbClr val="130BAD"/>
                </a:solidFill>
              </a:rPr>
              <a:t>）</a:t>
            </a:r>
            <a:endParaRPr lang="en-US" altLang="zh-CN" sz="2400" dirty="0">
              <a:solidFill>
                <a:srgbClr val="130BAD"/>
              </a:solidFill>
            </a:endParaRPr>
          </a:p>
          <a:p>
            <a:pPr lvl="1" algn="just">
              <a:spcBef>
                <a:spcPts val="0"/>
              </a:spcBef>
            </a:pPr>
            <a:r>
              <a:rPr lang="en-US" altLang="zh-CN" sz="2400" b="1" dirty="0">
                <a:solidFill>
                  <a:srgbClr val="130BAD"/>
                </a:solidFill>
              </a:rPr>
              <a:t>II</a:t>
            </a:r>
            <a:r>
              <a:rPr lang="zh-CN" altLang="en-US" sz="2400" b="1" dirty="0">
                <a:solidFill>
                  <a:srgbClr val="130BAD"/>
                </a:solidFill>
              </a:rPr>
              <a:t>：左下肢（</a:t>
            </a:r>
            <a:r>
              <a:rPr lang="en-US" altLang="zh-CN" sz="2400" b="1" dirty="0">
                <a:solidFill>
                  <a:srgbClr val="130BAD"/>
                </a:solidFill>
              </a:rPr>
              <a:t>+</a:t>
            </a:r>
            <a:r>
              <a:rPr lang="zh-CN" altLang="en-US" sz="2400" b="1" dirty="0">
                <a:solidFill>
                  <a:srgbClr val="130BAD"/>
                </a:solidFill>
              </a:rPr>
              <a:t>）</a:t>
            </a:r>
            <a:r>
              <a:rPr lang="en-US" altLang="zh-CN" sz="2400" b="1" dirty="0">
                <a:solidFill>
                  <a:srgbClr val="130BAD"/>
                </a:solidFill>
              </a:rPr>
              <a:t>- </a:t>
            </a:r>
            <a:r>
              <a:rPr lang="zh-CN" altLang="en-US" sz="2400" b="1" dirty="0">
                <a:solidFill>
                  <a:srgbClr val="130BAD"/>
                </a:solidFill>
              </a:rPr>
              <a:t>右上肢（</a:t>
            </a:r>
            <a:r>
              <a:rPr lang="en-US" altLang="zh-CN" sz="2400" b="1" dirty="0">
                <a:solidFill>
                  <a:srgbClr val="130BAD"/>
                </a:solidFill>
              </a:rPr>
              <a:t>-</a:t>
            </a:r>
            <a:r>
              <a:rPr lang="zh-CN" altLang="en-US" sz="2400" b="1" dirty="0">
                <a:solidFill>
                  <a:srgbClr val="130BAD"/>
                </a:solidFill>
              </a:rPr>
              <a:t>）</a:t>
            </a:r>
            <a:endParaRPr lang="en-US" altLang="zh-CN" sz="2400" b="1" dirty="0">
              <a:solidFill>
                <a:srgbClr val="130BAD"/>
              </a:solidFill>
            </a:endParaRPr>
          </a:p>
          <a:p>
            <a:pPr lvl="1" algn="just">
              <a:spcBef>
                <a:spcPts val="0"/>
              </a:spcBef>
            </a:pPr>
            <a:r>
              <a:rPr lang="en-US" altLang="zh-CN" sz="2400" dirty="0">
                <a:solidFill>
                  <a:srgbClr val="130BAD"/>
                </a:solidFill>
              </a:rPr>
              <a:t>III</a:t>
            </a:r>
            <a:r>
              <a:rPr lang="zh-CN" altLang="en-US" sz="2400" dirty="0">
                <a:solidFill>
                  <a:srgbClr val="130BAD"/>
                </a:solidFill>
              </a:rPr>
              <a:t>：左下肢（</a:t>
            </a:r>
            <a:r>
              <a:rPr lang="en-US" altLang="zh-CN" sz="2400" dirty="0">
                <a:solidFill>
                  <a:srgbClr val="130BAD"/>
                </a:solidFill>
              </a:rPr>
              <a:t>+</a:t>
            </a:r>
            <a:r>
              <a:rPr lang="zh-CN" altLang="en-US" sz="2400" dirty="0">
                <a:solidFill>
                  <a:srgbClr val="130BAD"/>
                </a:solidFill>
              </a:rPr>
              <a:t>）</a:t>
            </a:r>
            <a:r>
              <a:rPr lang="en-US" altLang="zh-CN" sz="2400" dirty="0">
                <a:solidFill>
                  <a:srgbClr val="130BAD"/>
                </a:solidFill>
              </a:rPr>
              <a:t>- </a:t>
            </a:r>
            <a:r>
              <a:rPr lang="zh-CN" altLang="en-US" sz="2400" dirty="0">
                <a:solidFill>
                  <a:srgbClr val="130BAD"/>
                </a:solidFill>
              </a:rPr>
              <a:t>左上肢（</a:t>
            </a:r>
            <a:r>
              <a:rPr lang="en-US" altLang="zh-CN" sz="2400" dirty="0">
                <a:solidFill>
                  <a:srgbClr val="130BAD"/>
                </a:solidFill>
              </a:rPr>
              <a:t>-</a:t>
            </a:r>
            <a:r>
              <a:rPr lang="zh-CN" altLang="en-US" sz="2400" dirty="0">
                <a:solidFill>
                  <a:srgbClr val="130BAD"/>
                </a:solidFill>
              </a:rPr>
              <a:t>）</a:t>
            </a:r>
            <a:endParaRPr lang="en-US" altLang="zh-CN" sz="2400" dirty="0">
              <a:solidFill>
                <a:srgbClr val="130BAD"/>
              </a:solidFill>
            </a:endParaRPr>
          </a:p>
          <a:p>
            <a:pPr lvl="1" algn="just">
              <a:spcBef>
                <a:spcPts val="0"/>
              </a:spcBef>
            </a:pPr>
            <a:r>
              <a:rPr lang="zh-CN" altLang="en-US" sz="2400" b="1" dirty="0"/>
              <a:t>      黑色：右下肢</a:t>
            </a:r>
            <a:endParaRPr lang="en-US" altLang="zh-CN" sz="2400" b="1" dirty="0"/>
          </a:p>
          <a:p>
            <a:pPr algn="just"/>
            <a:endParaRPr lang="zh-CN" altLang="en-US" sz="2400" b="1" dirty="0"/>
          </a:p>
        </p:txBody>
      </p:sp>
      <p:pic>
        <p:nvPicPr>
          <p:cNvPr id="5122" name="Picture 2"/>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22000" contrast="20000"/>
                    </a14:imgEffect>
                  </a14:imgLayer>
                </a14:imgProps>
              </a:ext>
              <a:ext uri="{28A0092B-C50C-407E-A947-70E740481C1C}">
                <a14:useLocalDpi xmlns:a14="http://schemas.microsoft.com/office/drawing/2010/main" val="0"/>
              </a:ext>
            </a:extLst>
          </a:blip>
          <a:srcRect/>
          <a:stretch>
            <a:fillRect/>
          </a:stretch>
        </p:blipFill>
        <p:spPr bwMode="auto">
          <a:xfrm>
            <a:off x="1547664" y="4581128"/>
            <a:ext cx="5195379" cy="20176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245222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quarter" idx="4294967295"/>
          </p:nvPr>
        </p:nvSpPr>
        <p:spPr>
          <a:xfrm>
            <a:off x="179512" y="548680"/>
            <a:ext cx="8172400" cy="5256584"/>
          </a:xfrm>
          <a:prstGeom prst="rect">
            <a:avLst/>
          </a:prstGeom>
          <a:solidFill>
            <a:srgbClr val="FFFFFF"/>
          </a:solidFill>
        </p:spPr>
        <p:txBody>
          <a:bodyPr>
            <a:noAutofit/>
          </a:bodyPr>
          <a:lstStyle/>
          <a:p>
            <a:pPr algn="just">
              <a:lnSpc>
                <a:spcPct val="110000"/>
              </a:lnSpc>
              <a:spcBef>
                <a:spcPts val="600"/>
              </a:spcBef>
            </a:pPr>
            <a:r>
              <a:rPr lang="zh-CN" altLang="en-US" sz="2600" b="1" dirty="0"/>
              <a:t>正常心电图的观察与描记：</a:t>
            </a:r>
            <a:endParaRPr lang="en-US" altLang="zh-CN" sz="2600" b="1" dirty="0"/>
          </a:p>
          <a:p>
            <a:pPr lvl="1" algn="just">
              <a:lnSpc>
                <a:spcPct val="110000"/>
              </a:lnSpc>
              <a:spcBef>
                <a:spcPts val="600"/>
              </a:spcBef>
            </a:pPr>
            <a:r>
              <a:rPr lang="zh-CN" altLang="en-US" sz="2400" b="1" dirty="0"/>
              <a:t>打开计算机采集系统，选择“人体心电图”实验，连接好心电引导电极并接通心电通道，导联</a:t>
            </a:r>
            <a:r>
              <a:rPr lang="en-US" altLang="zh-CN" sz="2400" b="1" dirty="0"/>
              <a:t>I</a:t>
            </a:r>
            <a:r>
              <a:rPr lang="zh-CN" altLang="en-US" sz="2400" b="1" dirty="0"/>
              <a:t>、</a:t>
            </a:r>
            <a:r>
              <a:rPr lang="en-US" altLang="zh-CN" sz="2400" b="1" dirty="0"/>
              <a:t>II</a:t>
            </a:r>
            <a:r>
              <a:rPr lang="zh-CN" altLang="en-US" sz="2400" b="1" dirty="0"/>
              <a:t>、</a:t>
            </a:r>
            <a:r>
              <a:rPr lang="en-US" altLang="zh-CN" sz="2400" b="1" dirty="0"/>
              <a:t>III</a:t>
            </a:r>
            <a:r>
              <a:rPr lang="zh-CN" altLang="en-US" sz="2400" b="1" dirty="0"/>
              <a:t>分别连接</a:t>
            </a:r>
            <a:r>
              <a:rPr lang="en-US" altLang="zh-CN" sz="2400" b="1" dirty="0"/>
              <a:t>1</a:t>
            </a:r>
            <a:r>
              <a:rPr lang="zh-CN" altLang="en-US" sz="2400" b="1" dirty="0"/>
              <a:t>、</a:t>
            </a:r>
            <a:r>
              <a:rPr lang="en-US" altLang="zh-CN" sz="2400" b="1" dirty="0"/>
              <a:t>2</a:t>
            </a:r>
            <a:r>
              <a:rPr lang="zh-CN" altLang="en-US" sz="2400" b="1" dirty="0"/>
              <a:t>、</a:t>
            </a:r>
            <a:r>
              <a:rPr lang="en-US" altLang="zh-CN" sz="2400" b="1" dirty="0"/>
              <a:t>3</a:t>
            </a:r>
            <a:r>
              <a:rPr lang="zh-CN" altLang="en-US" sz="2400" b="1" dirty="0"/>
              <a:t>通道。确保机器妥善接地。</a:t>
            </a:r>
            <a:endParaRPr lang="en-US" altLang="zh-CN" sz="2400" b="1" dirty="0"/>
          </a:p>
          <a:p>
            <a:pPr lvl="1" algn="just">
              <a:lnSpc>
                <a:spcPct val="110000"/>
              </a:lnSpc>
              <a:spcBef>
                <a:spcPts val="600"/>
              </a:spcBef>
            </a:pPr>
            <a:r>
              <a:rPr lang="zh-CN" altLang="en-US" sz="2400" b="1" dirty="0">
                <a:solidFill>
                  <a:srgbClr val="0000CC"/>
                </a:solidFill>
              </a:rPr>
              <a:t>调出并设定</a:t>
            </a:r>
            <a:r>
              <a:rPr lang="en-US" altLang="zh-CN" sz="2400" b="1" dirty="0">
                <a:solidFill>
                  <a:srgbClr val="0000CC"/>
                </a:solidFill>
              </a:rPr>
              <a:t>2</a:t>
            </a:r>
            <a:r>
              <a:rPr lang="zh-CN" altLang="en-US" sz="2400" b="1" dirty="0">
                <a:solidFill>
                  <a:srgbClr val="0000CC"/>
                </a:solidFill>
              </a:rPr>
              <a:t>、</a:t>
            </a:r>
            <a:r>
              <a:rPr lang="en-US" altLang="zh-CN" sz="2400" b="1" dirty="0">
                <a:solidFill>
                  <a:srgbClr val="0000CC"/>
                </a:solidFill>
              </a:rPr>
              <a:t>3</a:t>
            </a:r>
            <a:r>
              <a:rPr lang="zh-CN" altLang="en-US" sz="2400" b="1" dirty="0">
                <a:solidFill>
                  <a:srgbClr val="0000CC"/>
                </a:solidFill>
              </a:rPr>
              <a:t>通道为</a:t>
            </a:r>
            <a:r>
              <a:rPr lang="zh-CN" altLang="en-US" sz="2400" b="1" dirty="0">
                <a:solidFill>
                  <a:srgbClr val="FF0000"/>
                </a:solidFill>
              </a:rPr>
              <a:t>心电信号</a:t>
            </a:r>
            <a:r>
              <a:rPr lang="zh-CN" altLang="en-US" sz="2400" b="1" dirty="0"/>
              <a:t>，调节基线位置、描记速度、时间常数及滤波频率，使心电波形易于观察。</a:t>
            </a:r>
            <a:endParaRPr lang="en-US" altLang="zh-CN" sz="2400" b="1" dirty="0"/>
          </a:p>
          <a:p>
            <a:pPr lvl="1" algn="just">
              <a:lnSpc>
                <a:spcPct val="110000"/>
              </a:lnSpc>
              <a:spcBef>
                <a:spcPts val="600"/>
              </a:spcBef>
            </a:pPr>
            <a:r>
              <a:rPr lang="zh-CN" altLang="en-US" sz="2400" b="1" dirty="0"/>
              <a:t>开始记录心电图，截取波形稳定的几个连续周期，保存文件。可以利用“选择”界面的分析工具对心电图进行分析。</a:t>
            </a:r>
            <a:endParaRPr lang="en-US" altLang="zh-CN" sz="2400" b="1" dirty="0"/>
          </a:p>
          <a:p>
            <a:pPr lvl="1" algn="just">
              <a:lnSpc>
                <a:spcPct val="110000"/>
              </a:lnSpc>
              <a:spcBef>
                <a:spcPts val="600"/>
              </a:spcBef>
            </a:pPr>
            <a:r>
              <a:rPr lang="zh-CN" altLang="en-US" sz="2400" b="1" dirty="0"/>
              <a:t>测量</a:t>
            </a:r>
            <a:r>
              <a:rPr lang="en-US" altLang="zh-CN" sz="2400" b="1" dirty="0"/>
              <a:t>P</a:t>
            </a:r>
            <a:r>
              <a:rPr lang="zh-CN" altLang="en-US" sz="2400" b="1" dirty="0"/>
              <a:t>波、</a:t>
            </a:r>
            <a:r>
              <a:rPr lang="en-US" altLang="zh-CN" sz="2400" b="1" dirty="0"/>
              <a:t>R</a:t>
            </a:r>
            <a:r>
              <a:rPr lang="zh-CN" altLang="en-US" sz="2400" b="1" dirty="0"/>
              <a:t>波、</a:t>
            </a:r>
            <a:r>
              <a:rPr lang="en-US" altLang="zh-CN" sz="2400" b="1" dirty="0"/>
              <a:t>T</a:t>
            </a:r>
            <a:r>
              <a:rPr lang="zh-CN" altLang="en-US" sz="2400" b="1" dirty="0"/>
              <a:t>波的振幅以及</a:t>
            </a:r>
            <a:r>
              <a:rPr lang="en-US" altLang="zh-CN" sz="2400" b="1" dirty="0"/>
              <a:t>P-R</a:t>
            </a:r>
            <a:r>
              <a:rPr lang="zh-CN" altLang="en-US" sz="2400" b="1" dirty="0"/>
              <a:t>（</a:t>
            </a:r>
            <a:r>
              <a:rPr lang="en-US" altLang="zh-CN" sz="2400" b="1" dirty="0"/>
              <a:t>0.12~0.2</a:t>
            </a:r>
            <a:r>
              <a:rPr lang="zh-CN" altLang="en-US" sz="2400" b="1" dirty="0"/>
              <a:t> </a:t>
            </a:r>
            <a:r>
              <a:rPr lang="en-US" altLang="zh-CN" sz="2400" b="1" dirty="0"/>
              <a:t>s</a:t>
            </a:r>
            <a:r>
              <a:rPr lang="zh-CN" altLang="en-US" sz="2400" b="1" dirty="0"/>
              <a:t>）、</a:t>
            </a:r>
            <a:r>
              <a:rPr lang="en-US" altLang="zh-CN" sz="2400" b="1" dirty="0"/>
              <a:t>Q-T</a:t>
            </a:r>
            <a:r>
              <a:rPr lang="zh-CN" altLang="en-US" sz="2400" b="1" dirty="0"/>
              <a:t>（</a:t>
            </a:r>
            <a:r>
              <a:rPr lang="en-US" altLang="zh-CN" sz="2400" b="1" dirty="0"/>
              <a:t>0.32~0.44</a:t>
            </a:r>
            <a:r>
              <a:rPr lang="zh-CN" altLang="en-US" sz="2400" b="1" dirty="0"/>
              <a:t> </a:t>
            </a:r>
            <a:r>
              <a:rPr lang="en-US" altLang="zh-CN" sz="2400" b="1" dirty="0"/>
              <a:t>s</a:t>
            </a:r>
            <a:r>
              <a:rPr lang="zh-CN" altLang="en-US" sz="2400" b="1" dirty="0"/>
              <a:t>）间期的时长。观察结果是否在正常范围内。</a:t>
            </a:r>
          </a:p>
        </p:txBody>
      </p:sp>
    </p:spTree>
    <p:extLst>
      <p:ext uri="{BB962C8B-B14F-4D97-AF65-F5344CB8AC3E}">
        <p14:creationId xmlns:p14="http://schemas.microsoft.com/office/powerpoint/2010/main" val="22981440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quarter" idx="4294967295"/>
          </p:nvPr>
        </p:nvSpPr>
        <p:spPr>
          <a:xfrm>
            <a:off x="251520" y="1052736"/>
            <a:ext cx="7920880" cy="3744416"/>
          </a:xfrm>
          <a:prstGeom prst="rect">
            <a:avLst/>
          </a:prstGeom>
        </p:spPr>
        <p:txBody>
          <a:bodyPr>
            <a:normAutofit/>
          </a:bodyPr>
          <a:lstStyle/>
          <a:p>
            <a:pPr algn="just">
              <a:lnSpc>
                <a:spcPct val="120000"/>
              </a:lnSpc>
              <a:spcBef>
                <a:spcPts val="900"/>
              </a:spcBef>
            </a:pPr>
            <a:r>
              <a:rPr lang="zh-CN" altLang="en-US" sz="2600" b="1" dirty="0"/>
              <a:t>屏息与运动对心电图的影响：</a:t>
            </a:r>
            <a:endParaRPr lang="en-US" altLang="zh-CN" sz="2600" b="1" dirty="0"/>
          </a:p>
          <a:p>
            <a:pPr lvl="1" algn="just">
              <a:lnSpc>
                <a:spcPct val="120000"/>
              </a:lnSpc>
              <a:spcBef>
                <a:spcPts val="900"/>
              </a:spcBef>
            </a:pPr>
            <a:r>
              <a:rPr lang="zh-CN" altLang="en-US" sz="2400" b="1" dirty="0"/>
              <a:t>记录一段心电图，再令受试者屏住呼吸 </a:t>
            </a:r>
            <a:r>
              <a:rPr lang="en-US" altLang="zh-CN" sz="2400" b="1" dirty="0"/>
              <a:t>1 min</a:t>
            </a:r>
            <a:r>
              <a:rPr lang="zh-CN" altLang="en-US" sz="2400" b="1" dirty="0"/>
              <a:t>，观察此过程中心电图的变化。</a:t>
            </a:r>
          </a:p>
          <a:p>
            <a:pPr lvl="1" algn="just">
              <a:lnSpc>
                <a:spcPct val="120000"/>
              </a:lnSpc>
              <a:spcBef>
                <a:spcPts val="900"/>
              </a:spcBef>
            </a:pPr>
            <a:r>
              <a:rPr lang="zh-CN" altLang="en-US" sz="2400" b="1" dirty="0"/>
              <a:t>受试者恢复后，记录一段正常心电图，做原地快速蹲起运动</a:t>
            </a:r>
            <a:r>
              <a:rPr lang="en-US" altLang="zh-CN" sz="2400" b="1" dirty="0"/>
              <a:t>1 min</a:t>
            </a:r>
            <a:r>
              <a:rPr lang="zh-CN" altLang="en-US" sz="2400" b="1" dirty="0"/>
              <a:t>，观察运动后一段时间内（</a:t>
            </a:r>
            <a:r>
              <a:rPr lang="en-US" altLang="zh-CN" sz="2400" b="1" dirty="0"/>
              <a:t>~10min</a:t>
            </a:r>
            <a:r>
              <a:rPr lang="zh-CN" altLang="en-US" sz="2400" b="1" dirty="0"/>
              <a:t>）心电图的变化。</a:t>
            </a:r>
            <a:endParaRPr lang="en-US" altLang="zh-CN" sz="2400" b="1" dirty="0"/>
          </a:p>
        </p:txBody>
      </p:sp>
    </p:spTree>
    <p:extLst>
      <p:ext uri="{BB962C8B-B14F-4D97-AF65-F5344CB8AC3E}">
        <p14:creationId xmlns:p14="http://schemas.microsoft.com/office/powerpoint/2010/main" val="2413263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547664" y="1412776"/>
            <a:ext cx="7270576" cy="1296144"/>
          </a:xfrm>
        </p:spPr>
        <p:txBody>
          <a:bodyPr>
            <a:normAutofit/>
          </a:bodyPr>
          <a:lstStyle/>
          <a:p>
            <a:pPr algn="l">
              <a:spcBef>
                <a:spcPts val="600"/>
              </a:spcBef>
              <a:spcAft>
                <a:spcPts val="600"/>
              </a:spcAft>
            </a:pPr>
            <a:r>
              <a:rPr lang="zh-CN" altLang="en-US" sz="3200" b="1" kern="100" dirty="0">
                <a:solidFill>
                  <a:schemeClr val="tx1"/>
                </a:solidFill>
                <a:effectLst/>
                <a:latin typeface="黑体" panose="02010609060101010101" pitchFamily="49" charset="-122"/>
                <a:ea typeface="黑体" panose="02010609060101010101" pitchFamily="49" charset="-122"/>
              </a:rPr>
              <a:t>实验</a:t>
            </a:r>
            <a:r>
              <a:rPr lang="en-US" altLang="zh-CN" sz="3200" b="1" kern="100" dirty="0">
                <a:solidFill>
                  <a:schemeClr val="tx1"/>
                </a:solidFill>
                <a:effectLst/>
                <a:latin typeface="黑体" panose="02010609060101010101" pitchFamily="49" charset="-122"/>
                <a:ea typeface="黑体" panose="02010609060101010101" pitchFamily="49" charset="-122"/>
              </a:rPr>
              <a:t>12  </a:t>
            </a:r>
            <a:r>
              <a:rPr lang="zh-CN" altLang="zh-CN" sz="3200" kern="100" dirty="0">
                <a:solidFill>
                  <a:schemeClr val="tx1"/>
                </a:solidFill>
                <a:effectLst/>
                <a:latin typeface="黑体" panose="02010609060101010101" pitchFamily="49" charset="-122"/>
                <a:ea typeface="黑体" panose="02010609060101010101" pitchFamily="49" charset="-122"/>
              </a:rPr>
              <a:t>人体甲</a:t>
            </a:r>
            <a:r>
              <a:rPr lang="zh-CN" altLang="en-US" sz="3200" kern="100" dirty="0">
                <a:solidFill>
                  <a:schemeClr val="tx1"/>
                </a:solidFill>
                <a:effectLst/>
                <a:latin typeface="黑体" panose="02010609060101010101" pitchFamily="49" charset="-122"/>
                <a:ea typeface="黑体" panose="02010609060101010101" pitchFamily="49" charset="-122"/>
              </a:rPr>
              <a:t>襞</a:t>
            </a:r>
            <a:r>
              <a:rPr lang="zh-CN" altLang="zh-CN" sz="3200" kern="100" dirty="0">
                <a:solidFill>
                  <a:schemeClr val="tx1"/>
                </a:solidFill>
                <a:effectLst/>
                <a:latin typeface="黑体" panose="02010609060101010101" pitchFamily="49" charset="-122"/>
                <a:ea typeface="黑体" panose="02010609060101010101" pitchFamily="49" charset="-122"/>
              </a:rPr>
              <a:t>微循环</a:t>
            </a:r>
            <a:r>
              <a:rPr lang="zh-CN" altLang="en-US" sz="3200" kern="100" dirty="0">
                <a:solidFill>
                  <a:schemeClr val="tx1"/>
                </a:solidFill>
                <a:effectLst/>
                <a:latin typeface="黑体" panose="02010609060101010101" pitchFamily="49" charset="-122"/>
                <a:ea typeface="黑体" panose="02010609060101010101" pitchFamily="49" charset="-122"/>
              </a:rPr>
              <a:t>观察</a:t>
            </a:r>
            <a:endParaRPr lang="zh-CN" altLang="en-US" sz="3200" b="1" dirty="0">
              <a:solidFill>
                <a:schemeClr val="tx1"/>
              </a:solidFill>
              <a:effectLst/>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3841019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95536" y="908720"/>
            <a:ext cx="7704856" cy="4824536"/>
          </a:xfrm>
        </p:spPr>
        <p:txBody>
          <a:bodyPr>
            <a:normAutofit/>
          </a:bodyPr>
          <a:lstStyle/>
          <a:p>
            <a:pPr algn="just">
              <a:lnSpc>
                <a:spcPct val="110000"/>
              </a:lnSpc>
              <a:spcBef>
                <a:spcPts val="600"/>
              </a:spcBef>
            </a:pPr>
            <a:r>
              <a:rPr lang="zh-CN" altLang="en-US" sz="2800" b="1" dirty="0">
                <a:latin typeface="+mn-ea"/>
              </a:rPr>
              <a:t>正常甲襞微循环的观察：</a:t>
            </a:r>
            <a:endParaRPr lang="en-US" altLang="zh-CN" sz="2800" b="1" dirty="0">
              <a:latin typeface="+mn-ea"/>
            </a:endParaRPr>
          </a:p>
          <a:p>
            <a:pPr lvl="1" algn="just">
              <a:lnSpc>
                <a:spcPct val="110000"/>
              </a:lnSpc>
              <a:spcBef>
                <a:spcPts val="600"/>
              </a:spcBef>
            </a:pPr>
            <a:r>
              <a:rPr lang="zh-CN" altLang="en-US" sz="2400" b="1" dirty="0">
                <a:latin typeface="+mn-ea"/>
              </a:rPr>
              <a:t>室内保持光照充足，温度和湿度相对恒定。</a:t>
            </a:r>
            <a:endParaRPr lang="en-US" altLang="zh-CN" sz="2400" b="1" dirty="0">
              <a:latin typeface="+mn-ea"/>
            </a:endParaRPr>
          </a:p>
          <a:p>
            <a:pPr lvl="1" algn="just">
              <a:lnSpc>
                <a:spcPct val="110000"/>
              </a:lnSpc>
              <a:spcBef>
                <a:spcPts val="600"/>
              </a:spcBef>
            </a:pPr>
            <a:r>
              <a:rPr lang="zh-CN" altLang="en-US" sz="2400" b="1" dirty="0">
                <a:latin typeface="+mn-ea"/>
              </a:rPr>
              <a:t>受试者取坐位，</a:t>
            </a:r>
            <a:r>
              <a:rPr lang="zh-CN" altLang="en-US" sz="2400" b="1" dirty="0">
                <a:solidFill>
                  <a:srgbClr val="7030A0"/>
                </a:solidFill>
                <a:latin typeface="+mn-ea"/>
              </a:rPr>
              <a:t>身心放松</a:t>
            </a:r>
            <a:r>
              <a:rPr lang="zh-CN" altLang="en-US" sz="2400" b="1" dirty="0">
                <a:latin typeface="+mn-ea"/>
              </a:rPr>
              <a:t>，将</a:t>
            </a:r>
            <a:r>
              <a:rPr lang="zh-CN" altLang="en-US" sz="2400" b="1" dirty="0">
                <a:solidFill>
                  <a:srgbClr val="7030A0"/>
                </a:solidFill>
                <a:latin typeface="+mn-ea"/>
              </a:rPr>
              <a:t>左手无名指</a:t>
            </a:r>
            <a:r>
              <a:rPr lang="zh-CN" altLang="en-US" sz="2400" b="1" dirty="0">
                <a:latin typeface="+mn-ea"/>
              </a:rPr>
              <a:t>放于人体甲襞微循环观测仪手指托架上，手的高度应与心脏同高，在无名指甲襞处</a:t>
            </a:r>
            <a:r>
              <a:rPr lang="zh-CN" altLang="en-US" sz="2400" b="1" dirty="0">
                <a:solidFill>
                  <a:srgbClr val="7030A0"/>
                </a:solidFill>
                <a:latin typeface="+mn-ea"/>
              </a:rPr>
              <a:t>涂抹少许香柏油</a:t>
            </a:r>
            <a:r>
              <a:rPr lang="zh-CN" altLang="en-US" sz="2400" b="1" dirty="0">
                <a:latin typeface="+mn-ea"/>
              </a:rPr>
              <a:t>。</a:t>
            </a:r>
            <a:endParaRPr lang="en-US" altLang="zh-CN" sz="2400" b="1" dirty="0">
              <a:latin typeface="+mn-ea"/>
            </a:endParaRPr>
          </a:p>
          <a:p>
            <a:pPr lvl="1" algn="just">
              <a:lnSpc>
                <a:spcPct val="110000"/>
              </a:lnSpc>
              <a:spcBef>
                <a:spcPts val="600"/>
              </a:spcBef>
            </a:pPr>
            <a:r>
              <a:rPr lang="zh-CN" altLang="en-US" sz="2400" b="1" dirty="0">
                <a:latin typeface="+mn-ea"/>
              </a:rPr>
              <a:t>检查者通过观测仪目镜调节视野位置和焦距，直至看到清晰的甲襞微循环。</a:t>
            </a:r>
            <a:endParaRPr lang="en-US" altLang="zh-CN" sz="2400" b="1" dirty="0">
              <a:latin typeface="+mn-ea"/>
            </a:endParaRPr>
          </a:p>
          <a:p>
            <a:pPr lvl="1" algn="just">
              <a:lnSpc>
                <a:spcPct val="110000"/>
              </a:lnSpc>
              <a:spcBef>
                <a:spcPts val="600"/>
              </a:spcBef>
            </a:pPr>
            <a:r>
              <a:rPr lang="zh-CN" altLang="en-US" sz="2400" b="1" dirty="0">
                <a:latin typeface="+mn-ea"/>
              </a:rPr>
              <a:t>观察甲襞</a:t>
            </a:r>
            <a:r>
              <a:rPr lang="zh-CN" altLang="en-US" sz="2400" b="1" dirty="0">
                <a:solidFill>
                  <a:srgbClr val="130BAD"/>
                </a:solidFill>
                <a:latin typeface="+mn-ea"/>
              </a:rPr>
              <a:t>毛细血管袢的形态、数量、排列、分布、周围状态</a:t>
            </a:r>
            <a:r>
              <a:rPr lang="zh-CN" altLang="en-US" sz="2400" b="1" dirty="0">
                <a:latin typeface="+mn-ea"/>
              </a:rPr>
              <a:t>，毛细血管中血液</a:t>
            </a:r>
            <a:r>
              <a:rPr lang="zh-CN" altLang="en-US" sz="2400" b="1" dirty="0">
                <a:solidFill>
                  <a:srgbClr val="130BAD"/>
                </a:solidFill>
                <a:latin typeface="+mn-ea"/>
              </a:rPr>
              <a:t>流态</a:t>
            </a:r>
            <a:r>
              <a:rPr lang="zh-CN" altLang="en-US" sz="2400" b="1" dirty="0">
                <a:latin typeface="+mn-ea"/>
              </a:rPr>
              <a:t>。</a:t>
            </a:r>
            <a:r>
              <a:rPr lang="zh-CN" altLang="en-US" sz="2400" b="1" dirty="0">
                <a:solidFill>
                  <a:srgbClr val="7030A0"/>
                </a:solidFill>
                <a:latin typeface="+mn-ea"/>
              </a:rPr>
              <a:t>结果拍照保存</a:t>
            </a:r>
            <a:r>
              <a:rPr lang="zh-CN" altLang="en-US" sz="2400" b="1" dirty="0">
                <a:latin typeface="+mn-ea"/>
              </a:rPr>
              <a:t>。</a:t>
            </a:r>
            <a:endParaRPr lang="en-US" altLang="zh-CN" sz="2400" b="1" dirty="0">
              <a:latin typeface="+mn-ea"/>
            </a:endParaRPr>
          </a:p>
        </p:txBody>
      </p:sp>
    </p:spTree>
    <p:extLst>
      <p:ext uri="{BB962C8B-B14F-4D97-AF65-F5344CB8AC3E}">
        <p14:creationId xmlns:p14="http://schemas.microsoft.com/office/powerpoint/2010/main" val="28974106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1196752"/>
            <a:ext cx="7355160" cy="3312368"/>
          </a:xfrm>
        </p:spPr>
        <p:txBody>
          <a:bodyPr>
            <a:normAutofit/>
          </a:bodyPr>
          <a:lstStyle/>
          <a:p>
            <a:pPr algn="just">
              <a:lnSpc>
                <a:spcPct val="120000"/>
              </a:lnSpc>
              <a:spcBef>
                <a:spcPts val="1200"/>
              </a:spcBef>
            </a:pPr>
            <a:r>
              <a:rPr lang="zh-CN" altLang="en-US" sz="2800" b="1" dirty="0"/>
              <a:t>刺激对甲襞微循环的影响：</a:t>
            </a:r>
            <a:endParaRPr lang="en-US" altLang="zh-CN" sz="2800" b="1" dirty="0"/>
          </a:p>
          <a:p>
            <a:pPr lvl="1" algn="just">
              <a:lnSpc>
                <a:spcPct val="120000"/>
              </a:lnSpc>
              <a:spcBef>
                <a:spcPts val="1200"/>
              </a:spcBef>
            </a:pPr>
            <a:r>
              <a:rPr lang="zh-CN" altLang="en-US" sz="2400" b="1" dirty="0"/>
              <a:t>用牙签或手术镊轻扎甲襞部位（不要扎破），观察甲襞微循环的变化。</a:t>
            </a:r>
          </a:p>
          <a:p>
            <a:pPr lvl="1" algn="just">
              <a:lnSpc>
                <a:spcPct val="120000"/>
              </a:lnSpc>
              <a:spcBef>
                <a:spcPts val="1200"/>
              </a:spcBef>
            </a:pPr>
            <a:r>
              <a:rPr lang="zh-CN" altLang="en-US" sz="2400" b="1" dirty="0"/>
              <a:t>将右手放入冰水混合物中 </a:t>
            </a:r>
            <a:r>
              <a:rPr lang="en-US" altLang="zh-CN" sz="2400" b="1" dirty="0"/>
              <a:t>1</a:t>
            </a:r>
            <a:r>
              <a:rPr lang="zh-CN" altLang="en-US" sz="2400" b="1" dirty="0"/>
              <a:t> </a:t>
            </a:r>
            <a:r>
              <a:rPr lang="en-US" altLang="zh-CN" sz="2400" b="1" dirty="0"/>
              <a:t>min </a:t>
            </a:r>
            <a:r>
              <a:rPr lang="zh-CN" altLang="en-US" sz="2400" b="1" dirty="0"/>
              <a:t>后，再观察左手甲襞微循环情况，与未进行冷刺激前进行比较。（选做）</a:t>
            </a:r>
            <a:endParaRPr lang="en-US" altLang="zh-CN" sz="2400" b="1" dirty="0"/>
          </a:p>
        </p:txBody>
      </p:sp>
    </p:spTree>
    <p:extLst>
      <p:ext uri="{BB962C8B-B14F-4D97-AF65-F5344CB8AC3E}">
        <p14:creationId xmlns:p14="http://schemas.microsoft.com/office/powerpoint/2010/main" val="7710296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619672" y="1916832"/>
            <a:ext cx="5580620" cy="864096"/>
          </a:xfrm>
        </p:spPr>
        <p:txBody>
          <a:bodyPr>
            <a:normAutofit/>
          </a:bodyPr>
          <a:lstStyle/>
          <a:p>
            <a:pPr algn="l">
              <a:lnSpc>
                <a:spcPct val="150000"/>
              </a:lnSpc>
              <a:spcBef>
                <a:spcPts val="0"/>
              </a:spcBef>
            </a:pPr>
            <a:r>
              <a:rPr lang="zh-CN" altLang="en-US" sz="3000" b="1" kern="100" dirty="0">
                <a:solidFill>
                  <a:schemeClr val="tx1"/>
                </a:solidFill>
                <a:effectLst/>
                <a:latin typeface="黑体" panose="02010609060101010101" pitchFamily="49" charset="-122"/>
                <a:ea typeface="黑体" panose="02010609060101010101" pitchFamily="49" charset="-122"/>
              </a:rPr>
              <a:t>实验</a:t>
            </a:r>
            <a:r>
              <a:rPr lang="en-US" altLang="zh-CN" sz="3000" b="1" kern="100" dirty="0">
                <a:solidFill>
                  <a:schemeClr val="tx1"/>
                </a:solidFill>
                <a:effectLst/>
                <a:latin typeface="黑体" panose="02010609060101010101" pitchFamily="49" charset="-122"/>
                <a:ea typeface="黑体" panose="02010609060101010101" pitchFamily="49" charset="-122"/>
              </a:rPr>
              <a:t>13   </a:t>
            </a:r>
            <a:r>
              <a:rPr lang="zh-CN" altLang="en-US" sz="3000" b="1" kern="100" dirty="0">
                <a:solidFill>
                  <a:schemeClr val="tx1"/>
                </a:solidFill>
                <a:effectLst/>
                <a:latin typeface="黑体" panose="02010609060101010101" pitchFamily="49" charset="-122"/>
                <a:ea typeface="黑体" panose="02010609060101010101" pitchFamily="49" charset="-122"/>
              </a:rPr>
              <a:t>人</a:t>
            </a:r>
            <a:r>
              <a:rPr lang="zh-CN" altLang="zh-CN" sz="3000" b="1" kern="100" dirty="0">
                <a:solidFill>
                  <a:schemeClr val="tx1"/>
                </a:solidFill>
                <a:effectLst/>
                <a:latin typeface="黑体" panose="02010609060101010101" pitchFamily="49" charset="-122"/>
                <a:ea typeface="黑体" panose="02010609060101010101" pitchFamily="49" charset="-122"/>
              </a:rPr>
              <a:t>体</a:t>
            </a:r>
            <a:r>
              <a:rPr lang="zh-CN" altLang="zh-CN" sz="3000" kern="100" dirty="0">
                <a:solidFill>
                  <a:schemeClr val="tx1"/>
                </a:solidFill>
                <a:effectLst/>
                <a:latin typeface="黑体" panose="02010609060101010101" pitchFamily="49" charset="-122"/>
              </a:rPr>
              <a:t>动脉血压测定</a:t>
            </a:r>
            <a:endParaRPr lang="zh-CN" altLang="en-US" sz="3000" b="1" dirty="0">
              <a:solidFill>
                <a:schemeClr val="tx1">
                  <a:lumMod val="50000"/>
                  <a:lumOff val="50000"/>
                </a:schemeClr>
              </a:solidFill>
              <a:effectLst/>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0828363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3"/>
          <p:cNvSpPr>
            <a:spLocks noGrp="1" noChangeArrowheads="1"/>
          </p:cNvSpPr>
          <p:nvPr>
            <p:ph type="body" sz="half" idx="1"/>
          </p:nvPr>
        </p:nvSpPr>
        <p:spPr>
          <a:xfrm>
            <a:off x="107504" y="764704"/>
            <a:ext cx="5814476" cy="5008562"/>
          </a:xfrm>
        </p:spPr>
        <p:txBody>
          <a:bodyPr>
            <a:normAutofit/>
          </a:bodyPr>
          <a:lstStyle/>
          <a:p>
            <a:pPr>
              <a:lnSpc>
                <a:spcPct val="110000"/>
              </a:lnSpc>
            </a:pPr>
            <a:r>
              <a:rPr lang="zh-CN" altLang="en-US" sz="2400" b="1" dirty="0">
                <a:solidFill>
                  <a:schemeClr val="tx1"/>
                </a:solidFill>
              </a:rPr>
              <a:t>血压计的结构</a:t>
            </a:r>
          </a:p>
          <a:p>
            <a:pPr>
              <a:lnSpc>
                <a:spcPct val="110000"/>
              </a:lnSpc>
              <a:buFont typeface="Wingdings" pitchFamily="2" charset="2"/>
              <a:buNone/>
            </a:pPr>
            <a:r>
              <a:rPr lang="zh-CN" altLang="en-US" sz="2400" b="1" dirty="0"/>
              <a:t>   </a:t>
            </a:r>
            <a:r>
              <a:rPr lang="zh-CN" altLang="en-US" sz="2400" b="1" dirty="0">
                <a:solidFill>
                  <a:schemeClr val="tx1"/>
                </a:solidFill>
              </a:rPr>
              <a:t>血压计有</a:t>
            </a:r>
            <a:r>
              <a:rPr lang="zh-CN" altLang="en-US" sz="2400" b="1" dirty="0">
                <a:solidFill>
                  <a:srgbClr val="0000CC"/>
                </a:solidFill>
              </a:rPr>
              <a:t>汞柱式</a:t>
            </a:r>
            <a:r>
              <a:rPr lang="zh-CN" altLang="en-US" sz="2400" b="1" dirty="0"/>
              <a:t>、</a:t>
            </a:r>
            <a:r>
              <a:rPr lang="zh-CN" altLang="en-US" sz="2400" b="1" dirty="0">
                <a:solidFill>
                  <a:srgbClr val="0000CC"/>
                </a:solidFill>
              </a:rPr>
              <a:t>弹簧式</a:t>
            </a:r>
            <a:r>
              <a:rPr lang="zh-CN" altLang="en-US" sz="2400" b="1" dirty="0">
                <a:solidFill>
                  <a:schemeClr val="tx1"/>
                </a:solidFill>
              </a:rPr>
              <a:t>和</a:t>
            </a:r>
            <a:r>
              <a:rPr lang="zh-CN" altLang="en-US" sz="2400" b="1" dirty="0">
                <a:solidFill>
                  <a:srgbClr val="0000CC"/>
                </a:solidFill>
              </a:rPr>
              <a:t>电子式</a:t>
            </a:r>
            <a:r>
              <a:rPr lang="zh-CN" altLang="en-US" sz="2400" b="1" dirty="0">
                <a:solidFill>
                  <a:schemeClr val="tx1"/>
                </a:solidFill>
              </a:rPr>
              <a:t>，常用的是汞柱式血压计，它由</a:t>
            </a:r>
            <a:r>
              <a:rPr lang="zh-CN" altLang="en-US" sz="2400" b="1" dirty="0">
                <a:solidFill>
                  <a:srgbClr val="660066"/>
                </a:solidFill>
              </a:rPr>
              <a:t>检压计、袖带</a:t>
            </a:r>
            <a:r>
              <a:rPr lang="zh-CN" altLang="en-US" sz="2400" b="1" dirty="0">
                <a:solidFill>
                  <a:schemeClr val="tx1"/>
                </a:solidFill>
              </a:rPr>
              <a:t>和</a:t>
            </a:r>
            <a:r>
              <a:rPr lang="zh-CN" altLang="en-US" sz="2400" b="1" dirty="0">
                <a:solidFill>
                  <a:srgbClr val="660066"/>
                </a:solidFill>
              </a:rPr>
              <a:t>橡皮充气球</a:t>
            </a:r>
            <a:r>
              <a:rPr lang="zh-CN" altLang="en-US" sz="2400" b="1" dirty="0">
                <a:solidFill>
                  <a:schemeClr val="tx1"/>
                </a:solidFill>
              </a:rPr>
              <a:t>三部分组成：</a:t>
            </a:r>
          </a:p>
          <a:p>
            <a:pPr lvl="1">
              <a:lnSpc>
                <a:spcPct val="110000"/>
              </a:lnSpc>
            </a:pPr>
            <a:r>
              <a:rPr lang="zh-CN" altLang="en-US" sz="2400" b="1" dirty="0">
                <a:solidFill>
                  <a:srgbClr val="0000CC"/>
                </a:solidFill>
              </a:rPr>
              <a:t>检压计</a:t>
            </a:r>
            <a:r>
              <a:rPr lang="zh-CN" altLang="en-US" sz="2400" b="1" dirty="0">
                <a:solidFill>
                  <a:schemeClr val="tx1"/>
                </a:solidFill>
              </a:rPr>
              <a:t>是一个有刻度的玻璃管，上端通大气，下端与水银槽相连。</a:t>
            </a:r>
          </a:p>
          <a:p>
            <a:pPr lvl="1">
              <a:lnSpc>
                <a:spcPct val="110000"/>
              </a:lnSpc>
            </a:pPr>
            <a:r>
              <a:rPr lang="zh-CN" altLang="en-US" sz="2400" b="1" dirty="0">
                <a:solidFill>
                  <a:srgbClr val="0000CC"/>
                </a:solidFill>
              </a:rPr>
              <a:t>袖带（压脉带）</a:t>
            </a:r>
            <a:r>
              <a:rPr lang="zh-CN" altLang="en-US" sz="2400" b="1" dirty="0">
                <a:solidFill>
                  <a:schemeClr val="tx1"/>
                </a:solidFill>
              </a:rPr>
              <a:t>是一个外面包有布套的长方形橡皮囊，借橡皮管分别和检压计的水银槽和充气球相连。</a:t>
            </a:r>
          </a:p>
          <a:p>
            <a:pPr lvl="1">
              <a:lnSpc>
                <a:spcPct val="110000"/>
              </a:lnSpc>
            </a:pPr>
            <a:r>
              <a:rPr lang="zh-CN" altLang="en-US" sz="2400" b="1" dirty="0">
                <a:solidFill>
                  <a:srgbClr val="0000CC"/>
                </a:solidFill>
              </a:rPr>
              <a:t>充气球</a:t>
            </a:r>
            <a:r>
              <a:rPr lang="zh-CN" altLang="en-US" sz="2400" b="1" dirty="0">
                <a:solidFill>
                  <a:schemeClr val="tx1"/>
                </a:solidFill>
              </a:rPr>
              <a:t>是一个带有有阀门的螺丝（螺丝帽）的橡皮球，供充气或放气之用。</a:t>
            </a:r>
            <a:endParaRPr lang="zh-CN" altLang="en-US" sz="2400" dirty="0">
              <a:solidFill>
                <a:schemeClr val="tx1"/>
              </a:solidFill>
            </a:endParaRPr>
          </a:p>
        </p:txBody>
      </p:sp>
      <p:graphicFrame>
        <p:nvGraphicFramePr>
          <p:cNvPr id="2050" name="Object 4"/>
          <p:cNvGraphicFramePr>
            <a:graphicFrameLocks noGrp="1" noChangeAspect="1"/>
          </p:cNvGraphicFramePr>
          <p:nvPr>
            <p:ph sz="half" idx="2"/>
          </p:nvPr>
        </p:nvGraphicFramePr>
        <p:xfrm>
          <a:off x="6228184" y="116632"/>
          <a:ext cx="2025650" cy="1519237"/>
        </p:xfrm>
        <a:graphic>
          <a:graphicData uri="http://schemas.openxmlformats.org/presentationml/2006/ole">
            <mc:AlternateContent xmlns:mc="http://schemas.openxmlformats.org/markup-compatibility/2006">
              <mc:Choice xmlns:v="urn:schemas-microsoft-com:vml" Requires="v">
                <p:oleObj spid="_x0000_s2050" name="Image" r:id="rId4" imgW="6095238" imgH="4571429" progId="">
                  <p:embed/>
                </p:oleObj>
              </mc:Choice>
              <mc:Fallback>
                <p:oleObj name="Image" r:id="rId4" imgW="6095238" imgH="4571429" progId="">
                  <p:embed/>
                  <p:pic>
                    <p:nvPicPr>
                      <p:cNvPr id="2050" name="Object 4"/>
                      <p:cNvPicPr>
                        <a:picLocks noGrp="1" noChangeAspect="1" noChangeArrowheads="1"/>
                      </p:cNvPicPr>
                      <p:nvPr/>
                    </p:nvPicPr>
                    <p:blipFill>
                      <a:blip r:embed="rId5">
                        <a:extLst>
                          <a:ext uri="{28A0092B-C50C-407E-A947-70E740481C1C}">
                            <a14:useLocalDpi xmlns:a14="http://schemas.microsoft.com/office/drawing/2010/main" val="0"/>
                          </a:ext>
                        </a:extLst>
                      </a:blip>
                      <a:srcRect l="14766" r="8859"/>
                      <a:stretch>
                        <a:fillRect/>
                      </a:stretch>
                    </p:blipFill>
                    <p:spPr bwMode="auto">
                      <a:xfrm>
                        <a:off x="6228184" y="116632"/>
                        <a:ext cx="2025650" cy="1519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6" name="Picture 98" descr="气压表式血压计（无液血压计、弹簧式血压计、压力血压计）"/>
          <p:cNvPicPr>
            <a:picLocks noChangeAspect="1" noChangeArrowheads="1"/>
          </p:cNvPicPr>
          <p:nvPr/>
        </p:nvPicPr>
        <p:blipFill>
          <a:blip r:embed="rId6">
            <a:extLst>
              <a:ext uri="{BEBA8EAE-BF5A-486C-A8C5-ECC9F3942E4B}">
                <a14:imgProps xmlns:a14="http://schemas.microsoft.com/office/drawing/2010/main">
                  <a14:imgLayer r:embed="rId7">
                    <a14:imgEffect>
                      <a14:brightnessContrast bright="-8000"/>
                    </a14:imgEffect>
                  </a14:imgLayer>
                </a14:imgProps>
              </a:ext>
              <a:ext uri="{28A0092B-C50C-407E-A947-70E740481C1C}">
                <a14:useLocalDpi xmlns:a14="http://schemas.microsoft.com/office/drawing/2010/main" val="0"/>
              </a:ext>
            </a:extLst>
          </a:blip>
          <a:srcRect/>
          <a:stretch>
            <a:fillRect/>
          </a:stretch>
        </p:blipFill>
        <p:spPr bwMode="auto">
          <a:xfrm>
            <a:off x="6471552" y="1936288"/>
            <a:ext cx="1728788" cy="230505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0" descr="http://img4.imgtn.bdimg.com/it/u=11302632,3832488136&amp;fm=11&amp;gp=0.jpg"/>
          <p:cNvPicPr>
            <a:picLocks noChangeAspect="1" noChangeArrowheads="1"/>
          </p:cNvPicPr>
          <p:nvPr/>
        </p:nvPicPr>
        <p:blipFill>
          <a:blip r:embed="rId8">
            <a:extLst>
              <a:ext uri="{BEBA8EAE-BF5A-486C-A8C5-ECC9F3942E4B}">
                <a14:imgProps xmlns:a14="http://schemas.microsoft.com/office/drawing/2010/main">
                  <a14:imgLayer r:embed="rId9">
                    <a14:imgEffect>
                      <a14:brightnessContrast bright="-8000"/>
                    </a14:imgEffect>
                  </a14:imgLayer>
                </a14:imgProps>
              </a:ext>
              <a:ext uri="{28A0092B-C50C-407E-A947-70E740481C1C}">
                <a14:useLocalDpi xmlns:a14="http://schemas.microsoft.com/office/drawing/2010/main" val="0"/>
              </a:ext>
            </a:extLst>
          </a:blip>
          <a:srcRect/>
          <a:stretch>
            <a:fillRect/>
          </a:stretch>
        </p:blipFill>
        <p:spPr bwMode="auto">
          <a:xfrm>
            <a:off x="6434358" y="4236983"/>
            <a:ext cx="1780834" cy="23744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42922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quarter" idx="4294967295"/>
          </p:nvPr>
        </p:nvSpPr>
        <p:spPr>
          <a:xfrm>
            <a:off x="251520" y="548677"/>
            <a:ext cx="4475433" cy="2808315"/>
          </a:xfrm>
          <a:prstGeom prst="rect">
            <a:avLst/>
          </a:prstGeom>
        </p:spPr>
        <p:txBody>
          <a:bodyPr vert="horz" lIns="91440" tIns="45720" rIns="91440" bIns="45720" rtlCol="0" anchor="ctr">
            <a:normAutofit/>
          </a:bodyPr>
          <a:lstStyle/>
          <a:p>
            <a:pPr marL="457200" lvl="1">
              <a:lnSpc>
                <a:spcPct val="120000"/>
              </a:lnSpc>
              <a:spcBef>
                <a:spcPts val="600"/>
              </a:spcBef>
            </a:pPr>
            <a:r>
              <a:rPr lang="zh-CN" altLang="en-US" sz="2400" b="1" dirty="0">
                <a:latin typeface="黑体" pitchFamily="49" charset="-122"/>
                <a:ea typeface="黑体" pitchFamily="49" charset="-122"/>
              </a:rPr>
              <a:t>在正常心电图的一个周期内，可见三组基本波形：首先出现的</a:t>
            </a:r>
            <a:r>
              <a:rPr lang="en-US" altLang="zh-CN" sz="2400" b="1" dirty="0">
                <a:solidFill>
                  <a:srgbClr val="7030A0"/>
                </a:solidFill>
                <a:latin typeface="黑体" pitchFamily="49" charset="-122"/>
                <a:ea typeface="黑体" pitchFamily="49" charset="-122"/>
              </a:rPr>
              <a:t>P</a:t>
            </a:r>
            <a:r>
              <a:rPr lang="zh-CN" altLang="en-US" sz="2400" b="1" dirty="0">
                <a:solidFill>
                  <a:srgbClr val="7030A0"/>
                </a:solidFill>
                <a:latin typeface="黑体" pitchFamily="49" charset="-122"/>
                <a:ea typeface="黑体" pitchFamily="49" charset="-122"/>
              </a:rPr>
              <a:t>波代表心房去极化</a:t>
            </a:r>
            <a:r>
              <a:rPr lang="zh-CN" altLang="en-US" sz="2400" b="1" dirty="0">
                <a:latin typeface="黑体" pitchFamily="49" charset="-122"/>
                <a:ea typeface="黑体" pitchFamily="49" charset="-122"/>
              </a:rPr>
              <a:t>，随后</a:t>
            </a:r>
            <a:r>
              <a:rPr lang="en-US" altLang="zh-CN" sz="2400" b="1" dirty="0">
                <a:solidFill>
                  <a:srgbClr val="7030A0"/>
                </a:solidFill>
                <a:latin typeface="黑体" pitchFamily="49" charset="-122"/>
                <a:ea typeface="黑体" pitchFamily="49" charset="-122"/>
              </a:rPr>
              <a:t>QRS</a:t>
            </a:r>
            <a:r>
              <a:rPr lang="zh-CN" altLang="en-US" sz="2400" b="1" dirty="0">
                <a:solidFill>
                  <a:srgbClr val="7030A0"/>
                </a:solidFill>
                <a:latin typeface="黑体" pitchFamily="49" charset="-122"/>
                <a:ea typeface="黑体" pitchFamily="49" charset="-122"/>
              </a:rPr>
              <a:t>波群代表心室去极化</a:t>
            </a:r>
            <a:r>
              <a:rPr lang="zh-CN" altLang="en-US" sz="2400" b="1" dirty="0">
                <a:latin typeface="黑体" pitchFamily="49" charset="-122"/>
                <a:ea typeface="黑体" pitchFamily="49" charset="-122"/>
              </a:rPr>
              <a:t>，</a:t>
            </a:r>
            <a:r>
              <a:rPr lang="en-US" altLang="zh-CN" sz="2400" b="1" dirty="0">
                <a:solidFill>
                  <a:srgbClr val="7030A0"/>
                </a:solidFill>
                <a:latin typeface="黑体" pitchFamily="49" charset="-122"/>
                <a:ea typeface="黑体" pitchFamily="49" charset="-122"/>
              </a:rPr>
              <a:t>T</a:t>
            </a:r>
            <a:r>
              <a:rPr lang="zh-CN" altLang="en-US" sz="2400" b="1" dirty="0">
                <a:solidFill>
                  <a:srgbClr val="7030A0"/>
                </a:solidFill>
                <a:latin typeface="黑体" pitchFamily="49" charset="-122"/>
                <a:ea typeface="黑体" pitchFamily="49" charset="-122"/>
              </a:rPr>
              <a:t>波代表心室复极化</a:t>
            </a:r>
            <a:r>
              <a:rPr lang="zh-CN" altLang="en-US" sz="2400" b="1" dirty="0">
                <a:latin typeface="黑体" pitchFamily="49" charset="-122"/>
                <a:ea typeface="黑体" pitchFamily="49" charset="-122"/>
              </a:rPr>
              <a:t>。</a:t>
            </a:r>
          </a:p>
        </p:txBody>
      </p:sp>
      <p:sp>
        <p:nvSpPr>
          <p:cNvPr id="4" name="内容占位符 2"/>
          <p:cNvSpPr txBox="1">
            <a:spLocks/>
          </p:cNvSpPr>
          <p:nvPr/>
        </p:nvSpPr>
        <p:spPr>
          <a:xfrm>
            <a:off x="395536" y="3861048"/>
            <a:ext cx="7992888" cy="1656184"/>
          </a:xfrm>
          <a:prstGeom prst="rect">
            <a:avLst/>
          </a:prstGeom>
          <a:solidFill>
            <a:srgbClr val="FFFFFF"/>
          </a:solidFill>
        </p:spPr>
        <p:txBody>
          <a:bodyPr vert="horz" lIns="68580" tIns="34290" rIns="68580" bIns="3429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r>
              <a:rPr lang="zh-CN" altLang="en-US" sz="2400" b="1" dirty="0"/>
              <a:t>心电图可以反映</a:t>
            </a:r>
            <a:r>
              <a:rPr lang="zh-CN" altLang="en-US" sz="2400" b="1" dirty="0">
                <a:solidFill>
                  <a:srgbClr val="7030A0"/>
                </a:solidFill>
              </a:rPr>
              <a:t>心脏综合性电位变化</a:t>
            </a:r>
            <a:r>
              <a:rPr lang="zh-CN" altLang="en-US" sz="2400" b="1" dirty="0"/>
              <a:t>的发生、传导和消失过程，虽然电位的变化可以引起心肌收缩，但这种联系在病理状态下并不是绝对的。心电图常被用于</a:t>
            </a:r>
            <a:r>
              <a:rPr lang="zh-CN" altLang="en-US" sz="2400" b="1" dirty="0">
                <a:solidFill>
                  <a:srgbClr val="0000CC"/>
                </a:solidFill>
              </a:rPr>
              <a:t>心动异常</a:t>
            </a:r>
            <a:r>
              <a:rPr lang="zh-CN" altLang="en-US" sz="2400" b="1" dirty="0"/>
              <a:t>及</a:t>
            </a:r>
            <a:r>
              <a:rPr lang="zh-CN" altLang="en-US" sz="2400" b="1" dirty="0">
                <a:solidFill>
                  <a:srgbClr val="0000CC"/>
                </a:solidFill>
              </a:rPr>
              <a:t>心脏传导功能障碍</a:t>
            </a:r>
            <a:r>
              <a:rPr lang="zh-CN" altLang="en-US" sz="2400" b="1" dirty="0"/>
              <a:t>等的诊断。</a:t>
            </a:r>
          </a:p>
        </p:txBody>
      </p:sp>
      <p:pic>
        <p:nvPicPr>
          <p:cNvPr id="5"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t="1" b="7876"/>
          <a:stretch/>
        </p:blipFill>
        <p:spPr bwMode="auto">
          <a:xfrm>
            <a:off x="5148064" y="689666"/>
            <a:ext cx="3376665" cy="273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730308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5293B469-D83A-441C-9200-54AA9D45441E}"/>
              </a:ext>
            </a:extLst>
          </p:cNvPr>
          <p:cNvSpPr txBox="1">
            <a:spLocks noChangeArrowheads="1"/>
          </p:cNvSpPr>
          <p:nvPr/>
        </p:nvSpPr>
        <p:spPr>
          <a:xfrm>
            <a:off x="179512" y="620688"/>
            <a:ext cx="5904656" cy="5688632"/>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457200" indent="-457200" algn="just">
              <a:lnSpc>
                <a:spcPct val="100000"/>
              </a:lnSpc>
              <a:spcBef>
                <a:spcPts val="600"/>
              </a:spcBef>
            </a:pPr>
            <a:r>
              <a:rPr lang="zh-CN" altLang="en-US" sz="2400" b="1" dirty="0">
                <a:solidFill>
                  <a:srgbClr val="800080"/>
                </a:solidFill>
                <a:latin typeface="黑体" panose="02010609060101010101" pitchFamily="49" charset="-122"/>
                <a:ea typeface="黑体" panose="02010609060101010101" pitchFamily="49" charset="-122"/>
              </a:rPr>
              <a:t>测量前准备：</a:t>
            </a:r>
          </a:p>
          <a:p>
            <a:pPr lvl="1" algn="just">
              <a:lnSpc>
                <a:spcPct val="100000"/>
              </a:lnSpc>
              <a:spcBef>
                <a:spcPts val="1200"/>
              </a:spcBef>
            </a:pPr>
            <a:r>
              <a:rPr lang="zh-CN" altLang="zh-CN" sz="2400" b="1" dirty="0">
                <a:solidFill>
                  <a:srgbClr val="0F098D"/>
                </a:solidFill>
                <a:latin typeface="黑体" panose="02010609060101010101" pitchFamily="49" charset="-122"/>
                <a:ea typeface="黑体" panose="02010609060101010101" pitchFamily="49" charset="-122"/>
              </a:rPr>
              <a:t>受试者端坐位，脱去一侧衣袖，静坐</a:t>
            </a:r>
            <a:r>
              <a:rPr lang="en-US" altLang="zh-CN" sz="2400" b="1" dirty="0">
                <a:solidFill>
                  <a:srgbClr val="0F098D"/>
                </a:solidFill>
                <a:latin typeface="黑体" panose="02010609060101010101" pitchFamily="49" charset="-122"/>
                <a:ea typeface="黑体" panose="02010609060101010101" pitchFamily="49" charset="-122"/>
              </a:rPr>
              <a:t> 5 min</a:t>
            </a:r>
            <a:r>
              <a:rPr lang="zh-CN" altLang="zh-CN" sz="2400" b="1" dirty="0">
                <a:solidFill>
                  <a:srgbClr val="0F098D"/>
                </a:solidFill>
                <a:latin typeface="黑体" panose="02010609060101010101" pitchFamily="49" charset="-122"/>
                <a:ea typeface="黑体" panose="02010609060101010101" pitchFamily="49" charset="-122"/>
              </a:rPr>
              <a:t>。</a:t>
            </a:r>
          </a:p>
          <a:p>
            <a:pPr lvl="1" algn="just">
              <a:lnSpc>
                <a:spcPct val="100000"/>
              </a:lnSpc>
              <a:spcBef>
                <a:spcPts val="600"/>
              </a:spcBef>
            </a:pPr>
            <a:r>
              <a:rPr lang="zh-CN" altLang="en-US" sz="2400" b="1" dirty="0">
                <a:latin typeface="黑体" panose="02010609060101010101" pitchFamily="49" charset="-122"/>
                <a:ea typeface="黑体" panose="02010609060101010101" pitchFamily="49" charset="-122"/>
              </a:rPr>
              <a:t>检查者松开充气球上的螺丝，将袖带内的空气完全逐出，再将螺丝拧紧。</a:t>
            </a:r>
          </a:p>
          <a:p>
            <a:pPr lvl="1" algn="just">
              <a:lnSpc>
                <a:spcPct val="100000"/>
              </a:lnSpc>
              <a:spcBef>
                <a:spcPts val="600"/>
              </a:spcBef>
            </a:pPr>
            <a:r>
              <a:rPr lang="zh-CN" altLang="zh-CN" sz="2400" b="1" dirty="0">
                <a:solidFill>
                  <a:srgbClr val="0F098D"/>
                </a:solidFill>
                <a:latin typeface="黑体" panose="02010609060101010101" pitchFamily="49" charset="-122"/>
                <a:ea typeface="黑体" panose="02010609060101010101" pitchFamily="49" charset="-122"/>
              </a:rPr>
              <a:t>受试者前臂伸平，置于桌上，令上臂中段与心脏处于同一水平。将袖带卷缠在距离肘窝上方</a:t>
            </a:r>
            <a:r>
              <a:rPr lang="en-US" altLang="zh-CN" sz="2400" b="1" dirty="0">
                <a:solidFill>
                  <a:srgbClr val="0F098D"/>
                </a:solidFill>
                <a:latin typeface="黑体" panose="02010609060101010101" pitchFamily="49" charset="-122"/>
                <a:ea typeface="黑体" panose="02010609060101010101" pitchFamily="49" charset="-122"/>
              </a:rPr>
              <a:t> 2 cm </a:t>
            </a:r>
            <a:r>
              <a:rPr lang="zh-CN" altLang="zh-CN" sz="2400" b="1" dirty="0">
                <a:solidFill>
                  <a:srgbClr val="0F098D"/>
                </a:solidFill>
                <a:latin typeface="黑体" panose="02010609060101010101" pitchFamily="49" charset="-122"/>
                <a:ea typeface="黑体" panose="02010609060101010101" pitchFamily="49" charset="-122"/>
              </a:rPr>
              <a:t>处，松紧度适宜，以能插入两</a:t>
            </a:r>
            <a:r>
              <a:rPr lang="zh-CN" altLang="en-US" sz="2400" b="1" dirty="0">
                <a:solidFill>
                  <a:srgbClr val="0F098D"/>
                </a:solidFill>
                <a:latin typeface="黑体" panose="02010609060101010101" pitchFamily="49" charset="-122"/>
                <a:ea typeface="黑体" panose="02010609060101010101" pitchFamily="49" charset="-122"/>
              </a:rPr>
              <a:t>个手</a:t>
            </a:r>
            <a:r>
              <a:rPr lang="zh-CN" altLang="zh-CN" sz="2400" b="1" dirty="0">
                <a:solidFill>
                  <a:srgbClr val="0F098D"/>
                </a:solidFill>
                <a:latin typeface="黑体" panose="02010609060101010101" pitchFamily="49" charset="-122"/>
                <a:ea typeface="黑体" panose="02010609060101010101" pitchFamily="49" charset="-122"/>
              </a:rPr>
              <a:t>指为宜。</a:t>
            </a:r>
          </a:p>
          <a:p>
            <a:pPr lvl="1" algn="just">
              <a:lnSpc>
                <a:spcPct val="100000"/>
              </a:lnSpc>
              <a:spcBef>
                <a:spcPts val="600"/>
              </a:spcBef>
            </a:pPr>
            <a:r>
              <a:rPr lang="zh-CN" altLang="en-US" sz="2400" b="1" dirty="0">
                <a:latin typeface="黑体" panose="02010609060101010101" pitchFamily="49" charset="-122"/>
                <a:ea typeface="黑体" panose="02010609060101010101" pitchFamily="49" charset="-122"/>
              </a:rPr>
              <a:t>带好听诊器（注意使其方向与外耳道一致，即略向前弯曲），</a:t>
            </a:r>
            <a:r>
              <a:rPr lang="zh-CN" altLang="zh-CN" sz="2400" b="1" dirty="0">
                <a:solidFill>
                  <a:srgbClr val="0F098D"/>
                </a:solidFill>
                <a:latin typeface="黑体" panose="02010609060101010101" pitchFamily="49" charset="-122"/>
                <a:ea typeface="黑体" panose="02010609060101010101" pitchFamily="49" charset="-122"/>
              </a:rPr>
              <a:t>于肘窝处靠近内侧触及动脉脉搏，将</a:t>
            </a:r>
            <a:r>
              <a:rPr lang="zh-CN" altLang="en-US" sz="2400" b="1" dirty="0">
                <a:solidFill>
                  <a:srgbClr val="0F098D"/>
                </a:solidFill>
                <a:latin typeface="黑体" panose="02010609060101010101" pitchFamily="49" charset="-122"/>
                <a:ea typeface="黑体" panose="02010609060101010101" pitchFamily="49" charset="-122"/>
              </a:rPr>
              <a:t>听诊器</a:t>
            </a:r>
            <a:r>
              <a:rPr lang="zh-CN" altLang="zh-CN" sz="2400" b="1" dirty="0">
                <a:solidFill>
                  <a:srgbClr val="0F098D"/>
                </a:solidFill>
                <a:latin typeface="黑体" panose="02010609060101010101" pitchFamily="49" charset="-122"/>
                <a:ea typeface="黑体" panose="02010609060101010101" pitchFamily="49" charset="-122"/>
              </a:rPr>
              <a:t>放于上面。</a:t>
            </a:r>
            <a:endParaRPr lang="zh-CN" altLang="en-US" sz="2400" b="1" dirty="0">
              <a:solidFill>
                <a:srgbClr val="0F098D"/>
              </a:solidFill>
              <a:latin typeface="黑体" panose="02010609060101010101" pitchFamily="49" charset="-122"/>
              <a:ea typeface="黑体" panose="02010609060101010101" pitchFamily="49" charset="-122"/>
            </a:endParaRPr>
          </a:p>
        </p:txBody>
      </p:sp>
      <p:graphicFrame>
        <p:nvGraphicFramePr>
          <p:cNvPr id="6" name="对象 5">
            <a:extLst>
              <a:ext uri="{FF2B5EF4-FFF2-40B4-BE49-F238E27FC236}">
                <a16:creationId xmlns:a16="http://schemas.microsoft.com/office/drawing/2014/main" id="{65D949D4-0482-DC83-F983-B057D55F242D}"/>
              </a:ext>
            </a:extLst>
          </p:cNvPr>
          <p:cNvGraphicFramePr>
            <a:graphicFrameLocks noChangeAspect="1"/>
          </p:cNvGraphicFramePr>
          <p:nvPr>
            <p:extLst>
              <p:ext uri="{D42A27DB-BD31-4B8C-83A1-F6EECF244321}">
                <p14:modId xmlns:p14="http://schemas.microsoft.com/office/powerpoint/2010/main" val="169432435"/>
              </p:ext>
            </p:extLst>
          </p:nvPr>
        </p:nvGraphicFramePr>
        <p:xfrm>
          <a:off x="6372200" y="1628800"/>
          <a:ext cx="2362763" cy="3024336"/>
        </p:xfrm>
        <a:graphic>
          <a:graphicData uri="http://schemas.openxmlformats.org/presentationml/2006/ole">
            <mc:AlternateContent xmlns:mc="http://schemas.openxmlformats.org/markup-compatibility/2006">
              <mc:Choice xmlns:v="urn:schemas-microsoft-com:vml" Requires="v">
                <p:oleObj spid="_x0000_s3074" name="Image" r:id="rId3" imgW="26006040" imgH="33219000" progId="Photoshop.Image.10">
                  <p:embed/>
                </p:oleObj>
              </mc:Choice>
              <mc:Fallback>
                <p:oleObj name="Image" r:id="rId3" imgW="26006040" imgH="33219000" progId="Photoshop.Image.10">
                  <p:embed/>
                  <p:pic>
                    <p:nvPicPr>
                      <p:cNvPr id="6" name="对象 5">
                        <a:extLst>
                          <a:ext uri="{FF2B5EF4-FFF2-40B4-BE49-F238E27FC236}">
                            <a16:creationId xmlns:a16="http://schemas.microsoft.com/office/drawing/2014/main" id="{65D949D4-0482-DC83-F983-B057D55F242D}"/>
                          </a:ext>
                        </a:extLst>
                      </p:cNvPr>
                      <p:cNvPicPr/>
                      <p:nvPr/>
                    </p:nvPicPr>
                    <p:blipFill>
                      <a:blip r:embed="rId4">
                        <a:lum bright="16000" contrast="10000"/>
                      </a:blip>
                      <a:stretch>
                        <a:fillRect/>
                      </a:stretch>
                    </p:blipFill>
                    <p:spPr>
                      <a:xfrm>
                        <a:off x="6372200" y="1628800"/>
                        <a:ext cx="2362763" cy="3024336"/>
                      </a:xfrm>
                      <a:prstGeom prst="rect">
                        <a:avLst/>
                      </a:prstGeom>
                    </p:spPr>
                  </p:pic>
                </p:oleObj>
              </mc:Fallback>
            </mc:AlternateContent>
          </a:graphicData>
        </a:graphic>
      </p:graphicFrame>
    </p:spTree>
    <p:extLst>
      <p:ext uri="{BB962C8B-B14F-4D97-AF65-F5344CB8AC3E}">
        <p14:creationId xmlns:p14="http://schemas.microsoft.com/office/powerpoint/2010/main" val="2272777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7504" y="548680"/>
            <a:ext cx="8136904" cy="5184576"/>
          </a:xfrm>
          <a:solidFill>
            <a:srgbClr val="FFFFFF"/>
          </a:solidFill>
        </p:spPr>
        <p:txBody>
          <a:bodyPr>
            <a:normAutofit/>
          </a:bodyPr>
          <a:lstStyle/>
          <a:p>
            <a:pPr algn="just">
              <a:spcBef>
                <a:spcPts val="600"/>
              </a:spcBef>
            </a:pPr>
            <a:r>
              <a:rPr lang="zh-CN" altLang="en-US" sz="2400" b="1" dirty="0">
                <a:latin typeface="黑体" pitchFamily="49" charset="-122"/>
                <a:ea typeface="黑体" pitchFamily="49" charset="-122"/>
              </a:rPr>
              <a:t>测量安静状态下的动脉血压：</a:t>
            </a:r>
            <a:endParaRPr lang="en-US" altLang="zh-CN" sz="2400" b="1" dirty="0">
              <a:latin typeface="黑体" pitchFamily="49" charset="-122"/>
              <a:ea typeface="黑体" pitchFamily="49" charset="-122"/>
            </a:endParaRPr>
          </a:p>
          <a:p>
            <a:pPr lvl="1" algn="just">
              <a:spcBef>
                <a:spcPts val="300"/>
              </a:spcBef>
            </a:pPr>
            <a:r>
              <a:rPr lang="zh-CN" altLang="en-US" sz="2400" b="1" dirty="0"/>
              <a:t>打开血压计开关，</a:t>
            </a:r>
            <a:r>
              <a:rPr lang="zh-CN" altLang="en-US" sz="2400" b="1" dirty="0">
                <a:latin typeface="黑体" pitchFamily="49" charset="-122"/>
                <a:ea typeface="黑体" pitchFamily="49" charset="-122"/>
              </a:rPr>
              <a:t>一手轻压听诊器胸件，</a:t>
            </a:r>
            <a:r>
              <a:rPr lang="zh-CN" altLang="en-US" sz="2400" b="1" dirty="0"/>
              <a:t>另一手挤压充气球将空气打入袖带内，至血管外压力到达</a:t>
            </a:r>
            <a:r>
              <a:rPr lang="en-US" altLang="zh-CN" sz="2400" b="1" dirty="0">
                <a:latin typeface="黑体" pitchFamily="49" charset="-122"/>
                <a:ea typeface="黑体" pitchFamily="49" charset="-122"/>
              </a:rPr>
              <a:t>24 </a:t>
            </a:r>
            <a:r>
              <a:rPr lang="en-US" altLang="zh-CN" sz="2400" b="1" dirty="0" err="1">
                <a:latin typeface="黑体" pitchFamily="49" charset="-122"/>
                <a:ea typeface="黑体" pitchFamily="49" charset="-122"/>
              </a:rPr>
              <a:t>kPa</a:t>
            </a:r>
            <a:r>
              <a:rPr lang="zh-CN" altLang="en-US" sz="2400" b="1" dirty="0">
                <a:latin typeface="黑体" pitchFamily="49" charset="-122"/>
                <a:ea typeface="黑体" pitchFamily="49" charset="-122"/>
              </a:rPr>
              <a:t>（</a:t>
            </a:r>
            <a:r>
              <a:rPr lang="en-US" altLang="zh-CN" sz="2400" b="1" dirty="0">
                <a:latin typeface="黑体" pitchFamily="49" charset="-122"/>
                <a:ea typeface="黑体" pitchFamily="49" charset="-122"/>
              </a:rPr>
              <a:t>l80 mmHg</a:t>
            </a:r>
            <a:r>
              <a:rPr lang="zh-CN" altLang="en-US" sz="2400" b="1" dirty="0">
                <a:latin typeface="黑体" pitchFamily="49" charset="-122"/>
                <a:ea typeface="黑体" pitchFamily="49" charset="-122"/>
              </a:rPr>
              <a:t>）左右，</a:t>
            </a:r>
            <a:r>
              <a:rPr lang="zh-CN" altLang="en-US" sz="2400" b="1" dirty="0"/>
              <a:t>随即松开充气球螺帽，缓慢放气，</a:t>
            </a:r>
            <a:r>
              <a:rPr lang="zh-CN" altLang="en-US" sz="2400" b="1" dirty="0">
                <a:latin typeface="黑体" pitchFamily="49" charset="-122"/>
                <a:ea typeface="黑体" pitchFamily="49" charset="-122"/>
              </a:rPr>
              <a:t>使袖带内压缓慢下降，血压计内</a:t>
            </a:r>
            <a:r>
              <a:rPr lang="zh-CN" altLang="en-US" sz="2400" b="1" dirty="0"/>
              <a:t>水银柱缓慢下降（保持水银柱每秒钟下降</a:t>
            </a:r>
            <a:r>
              <a:rPr lang="en-US" altLang="zh-CN" sz="2400" b="1" dirty="0"/>
              <a:t>1</a:t>
            </a:r>
            <a:r>
              <a:rPr lang="zh-CN" altLang="en-US" sz="2400" b="1" dirty="0"/>
              <a:t>小格），同时仔细听诊，并注意观察检压计上的刻度。</a:t>
            </a:r>
            <a:endParaRPr lang="en-US" altLang="zh-CN" sz="2400" b="1" dirty="0"/>
          </a:p>
          <a:p>
            <a:pPr lvl="1" algn="just">
              <a:spcBef>
                <a:spcPts val="600"/>
              </a:spcBef>
            </a:pPr>
            <a:r>
              <a:rPr lang="zh-CN" altLang="en-US" sz="2400" b="1" dirty="0">
                <a:solidFill>
                  <a:srgbClr val="660066"/>
                </a:solidFill>
              </a:rPr>
              <a:t>第一次听到血管音时，血压计上所示的水银柱高度即为收缩压（一般成人为</a:t>
            </a:r>
            <a:r>
              <a:rPr lang="en-US" altLang="zh-CN" sz="2400" b="1" dirty="0">
                <a:solidFill>
                  <a:srgbClr val="660066"/>
                </a:solidFill>
                <a:latin typeface="Times New Roman" pitchFamily="18" charset="0"/>
              </a:rPr>
              <a:t>90</a:t>
            </a:r>
            <a:r>
              <a:rPr lang="zh-CN" altLang="en-US" sz="2400" b="1" dirty="0">
                <a:solidFill>
                  <a:srgbClr val="660066"/>
                </a:solidFill>
                <a:latin typeface="Times New Roman" pitchFamily="18" charset="0"/>
              </a:rPr>
              <a:t>～</a:t>
            </a:r>
            <a:r>
              <a:rPr lang="en-US" altLang="zh-CN" sz="2400" b="1" dirty="0">
                <a:solidFill>
                  <a:srgbClr val="660066"/>
                </a:solidFill>
                <a:latin typeface="Times New Roman" pitchFamily="18" charset="0"/>
              </a:rPr>
              <a:t>130 mmHg</a:t>
            </a:r>
            <a:r>
              <a:rPr lang="zh-CN" altLang="en-US" sz="2400" b="1" dirty="0">
                <a:solidFill>
                  <a:srgbClr val="660066"/>
                </a:solidFill>
              </a:rPr>
              <a:t>）。</a:t>
            </a:r>
            <a:endParaRPr lang="en-US" altLang="zh-CN" sz="2400" b="1" dirty="0">
              <a:solidFill>
                <a:srgbClr val="660066"/>
              </a:solidFill>
            </a:endParaRPr>
          </a:p>
          <a:p>
            <a:pPr lvl="1" algn="just">
              <a:spcBef>
                <a:spcPts val="600"/>
              </a:spcBef>
            </a:pPr>
            <a:r>
              <a:rPr lang="zh-CN" altLang="en-US" sz="2400" b="1" dirty="0">
                <a:solidFill>
                  <a:srgbClr val="660066"/>
                </a:solidFill>
              </a:rPr>
              <a:t>继续放气，声音先是由低到高，而后又突然由高到低，最后完全消失。在声音音调突然变化、音量变小的瞬间，血压计上的水银柱刻度即为舒张压（成人一般为</a:t>
            </a:r>
            <a:r>
              <a:rPr lang="en-US" altLang="zh-CN" sz="2400" b="1" dirty="0">
                <a:solidFill>
                  <a:srgbClr val="660066"/>
                </a:solidFill>
                <a:latin typeface="Times New Roman" pitchFamily="18" charset="0"/>
              </a:rPr>
              <a:t>60</a:t>
            </a:r>
            <a:r>
              <a:rPr lang="zh-CN" altLang="en-US" sz="2400" b="1" dirty="0">
                <a:solidFill>
                  <a:srgbClr val="660066"/>
                </a:solidFill>
                <a:latin typeface="Times New Roman" pitchFamily="18" charset="0"/>
              </a:rPr>
              <a:t>～</a:t>
            </a:r>
            <a:r>
              <a:rPr lang="en-US" altLang="zh-CN" sz="2400" b="1" dirty="0">
                <a:solidFill>
                  <a:srgbClr val="660066"/>
                </a:solidFill>
                <a:latin typeface="Times New Roman" pitchFamily="18" charset="0"/>
              </a:rPr>
              <a:t>80 mmHg</a:t>
            </a:r>
            <a:r>
              <a:rPr lang="zh-CN" altLang="en-US" sz="2400" b="1" dirty="0">
                <a:solidFill>
                  <a:srgbClr val="660066"/>
                </a:solidFill>
              </a:rPr>
              <a:t>） 。</a:t>
            </a:r>
            <a:endParaRPr lang="en-US" altLang="zh-CN" sz="2400" b="1" dirty="0">
              <a:solidFill>
                <a:srgbClr val="660066"/>
              </a:solidFill>
            </a:endParaRPr>
          </a:p>
        </p:txBody>
      </p:sp>
    </p:spTree>
    <p:extLst>
      <p:ext uri="{BB962C8B-B14F-4D97-AF65-F5344CB8AC3E}">
        <p14:creationId xmlns:p14="http://schemas.microsoft.com/office/powerpoint/2010/main" val="2358662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251520" y="404664"/>
            <a:ext cx="8136904" cy="5688632"/>
          </a:xfrm>
        </p:spPr>
        <p:txBody>
          <a:bodyPr>
            <a:normAutofit/>
          </a:bodyPr>
          <a:lstStyle/>
          <a:p>
            <a:pPr marL="365760" lvl="1" indent="-256032" algn="just">
              <a:spcBef>
                <a:spcPts val="600"/>
              </a:spcBef>
              <a:buSzPct val="68000"/>
              <a:buFont typeface="Wingdings 3"/>
              <a:buChar char=""/>
            </a:pPr>
            <a:r>
              <a:rPr lang="zh-CN" altLang="en-US" sz="2400" b="1" dirty="0">
                <a:latin typeface="+mn-ea"/>
              </a:rPr>
              <a:t>运动对动脉血压的影响：</a:t>
            </a:r>
            <a:endParaRPr lang="en-US" altLang="zh-CN" sz="2400" b="1" dirty="0">
              <a:latin typeface="+mn-ea"/>
            </a:endParaRPr>
          </a:p>
          <a:p>
            <a:pPr marL="603504" lvl="2" indent="-256032" algn="just">
              <a:spcBef>
                <a:spcPts val="600"/>
              </a:spcBef>
              <a:buSzPct val="68000"/>
              <a:buFont typeface="Wingdings 3"/>
              <a:buChar char=""/>
            </a:pPr>
            <a:r>
              <a:rPr lang="zh-CN" altLang="en-US" sz="2400" b="1" dirty="0">
                <a:latin typeface="+mn-ea"/>
              </a:rPr>
              <a:t>取下袖带，令受试者以</a:t>
            </a:r>
            <a:r>
              <a:rPr lang="en-US" altLang="zh-CN" sz="2400" b="1" dirty="0">
                <a:latin typeface="+mn-ea"/>
              </a:rPr>
              <a:t>1</a:t>
            </a:r>
            <a:r>
              <a:rPr lang="zh-CN" altLang="en-US" sz="2400" b="1" dirty="0">
                <a:latin typeface="+mn-ea"/>
              </a:rPr>
              <a:t>次</a:t>
            </a:r>
            <a:r>
              <a:rPr lang="en-US" altLang="zh-CN" sz="2400" b="1" dirty="0">
                <a:latin typeface="+mn-ea"/>
              </a:rPr>
              <a:t>/s</a:t>
            </a:r>
            <a:r>
              <a:rPr lang="zh-CN" altLang="en-US" sz="2400" b="1" dirty="0">
                <a:latin typeface="+mn-ea"/>
              </a:rPr>
              <a:t>的速度作</a:t>
            </a:r>
            <a:r>
              <a:rPr lang="en-US" altLang="zh-CN" sz="2400" b="1" dirty="0">
                <a:latin typeface="+mn-ea"/>
              </a:rPr>
              <a:t>30</a:t>
            </a:r>
            <a:r>
              <a:rPr lang="zh-CN" altLang="en-US" sz="2400" b="1" dirty="0">
                <a:latin typeface="+mn-ea"/>
              </a:rPr>
              <a:t>次下蹲起立运动后，立即带上，于运动后 </a:t>
            </a:r>
            <a:r>
              <a:rPr lang="en-US" altLang="zh-CN" sz="2400" b="1" dirty="0">
                <a:latin typeface="+mn-ea"/>
              </a:rPr>
              <a:t>0 min</a:t>
            </a:r>
            <a:r>
              <a:rPr lang="zh-CN" altLang="en-US" sz="2400" b="1" dirty="0">
                <a:latin typeface="+mn-ea"/>
              </a:rPr>
              <a:t>、</a:t>
            </a:r>
            <a:r>
              <a:rPr lang="en-US" altLang="zh-CN" sz="2400" b="1" dirty="0">
                <a:latin typeface="+mn-ea"/>
              </a:rPr>
              <a:t>3 min</a:t>
            </a:r>
            <a:r>
              <a:rPr lang="zh-CN" altLang="en-US" sz="2400" b="1" dirty="0">
                <a:latin typeface="+mn-ea"/>
              </a:rPr>
              <a:t>、</a:t>
            </a:r>
            <a:r>
              <a:rPr lang="en-US" altLang="zh-CN" sz="2400" b="1" dirty="0">
                <a:latin typeface="+mn-ea"/>
              </a:rPr>
              <a:t>5 min</a:t>
            </a:r>
            <a:r>
              <a:rPr lang="zh-CN" altLang="en-US" sz="2400" b="1" dirty="0">
                <a:latin typeface="+mn-ea"/>
              </a:rPr>
              <a:t>后各测血压一次，观察记录运动后血压的变化情况。</a:t>
            </a:r>
          </a:p>
          <a:p>
            <a:r>
              <a:rPr lang="zh-CN" altLang="zh-CN" sz="2400" b="1" dirty="0">
                <a:latin typeface="+mn-ea"/>
              </a:rPr>
              <a:t>体位变化对血压的影响</a:t>
            </a:r>
            <a:r>
              <a:rPr lang="zh-CN" altLang="en-US" sz="2400" b="1" dirty="0">
                <a:latin typeface="+mn-ea"/>
              </a:rPr>
              <a:t>（选作）：</a:t>
            </a:r>
            <a:endParaRPr lang="zh-CN" altLang="zh-CN" sz="2400" b="1" dirty="0">
              <a:latin typeface="+mn-ea"/>
            </a:endParaRPr>
          </a:p>
          <a:p>
            <a:pPr lvl="1"/>
            <a:r>
              <a:rPr lang="zh-CN" altLang="zh-CN" sz="2400" b="1" dirty="0">
                <a:latin typeface="+mn-ea"/>
              </a:rPr>
              <a:t>受试者卧床安静</a:t>
            </a:r>
            <a:r>
              <a:rPr lang="en-US" altLang="zh-CN" sz="2400" b="1" dirty="0">
                <a:latin typeface="+mn-ea"/>
              </a:rPr>
              <a:t>10~20 min</a:t>
            </a:r>
            <a:r>
              <a:rPr lang="zh-CN" altLang="zh-CN" sz="2400" b="1" dirty="0">
                <a:latin typeface="+mn-ea"/>
              </a:rPr>
              <a:t>后，每隔</a:t>
            </a:r>
            <a:r>
              <a:rPr lang="en-US" altLang="zh-CN" sz="2400" b="1" dirty="0">
                <a:latin typeface="+mn-ea"/>
              </a:rPr>
              <a:t> 2 min</a:t>
            </a:r>
            <a:r>
              <a:rPr lang="zh-CN" altLang="zh-CN" sz="2400" b="1" dirty="0">
                <a:latin typeface="+mn-ea"/>
              </a:rPr>
              <a:t>测定其血压</a:t>
            </a:r>
            <a:r>
              <a:rPr lang="zh-CN" altLang="en-US" sz="2400" b="1" dirty="0">
                <a:latin typeface="+mn-ea"/>
              </a:rPr>
              <a:t>一次</a:t>
            </a:r>
            <a:r>
              <a:rPr lang="zh-CN" altLang="zh-CN" sz="2400" b="1" dirty="0">
                <a:latin typeface="+mn-ea"/>
              </a:rPr>
              <a:t>，直至稳定为止。</a:t>
            </a:r>
          </a:p>
          <a:p>
            <a:pPr lvl="1"/>
            <a:r>
              <a:rPr lang="zh-CN" altLang="en-US" sz="2400" b="1" dirty="0">
                <a:latin typeface="+mn-ea"/>
              </a:rPr>
              <a:t>令</a:t>
            </a:r>
            <a:r>
              <a:rPr lang="zh-CN" altLang="zh-CN" sz="2400" b="1" dirty="0">
                <a:latin typeface="+mn-ea"/>
              </a:rPr>
              <a:t>受试者</a:t>
            </a:r>
            <a:r>
              <a:rPr lang="zh-CN" altLang="en-US" sz="2400" b="1" dirty="0">
                <a:latin typeface="+mn-ea"/>
              </a:rPr>
              <a:t>改为静坐或站立位，</a:t>
            </a:r>
            <a:r>
              <a:rPr lang="zh-CN" altLang="zh-CN" sz="2400" b="1" dirty="0">
                <a:latin typeface="+mn-ea"/>
              </a:rPr>
              <a:t>每隔</a:t>
            </a:r>
            <a:r>
              <a:rPr lang="en-US" altLang="zh-CN" sz="2400" b="1" dirty="0">
                <a:latin typeface="+mn-ea"/>
              </a:rPr>
              <a:t> 2 min</a:t>
            </a:r>
            <a:r>
              <a:rPr lang="zh-CN" altLang="zh-CN" sz="2400" b="1" dirty="0">
                <a:latin typeface="+mn-ea"/>
              </a:rPr>
              <a:t>测定其血压</a:t>
            </a:r>
            <a:r>
              <a:rPr lang="zh-CN" altLang="en-US" sz="2400" b="1" dirty="0">
                <a:latin typeface="+mn-ea"/>
              </a:rPr>
              <a:t>一次，</a:t>
            </a:r>
            <a:r>
              <a:rPr lang="zh-CN" altLang="zh-CN" sz="2400" b="1" dirty="0">
                <a:latin typeface="+mn-ea"/>
              </a:rPr>
              <a:t>直到</a:t>
            </a:r>
            <a:r>
              <a:rPr lang="zh-CN" altLang="en-US" sz="2400" b="1" dirty="0">
                <a:latin typeface="+mn-ea"/>
              </a:rPr>
              <a:t>血压稳定（约</a:t>
            </a:r>
            <a:r>
              <a:rPr lang="en-US" altLang="zh-CN" sz="2400" b="1" dirty="0">
                <a:latin typeface="+mn-ea"/>
              </a:rPr>
              <a:t>10 min</a:t>
            </a:r>
            <a:r>
              <a:rPr lang="zh-CN" altLang="en-US" sz="2400" b="1" dirty="0">
                <a:latin typeface="+mn-ea"/>
              </a:rPr>
              <a:t>）</a:t>
            </a:r>
            <a:r>
              <a:rPr lang="zh-CN" altLang="zh-CN" sz="2400" b="1" dirty="0">
                <a:latin typeface="+mn-ea"/>
              </a:rPr>
              <a:t>为止。</a:t>
            </a:r>
            <a:endParaRPr lang="en-US" altLang="zh-CN" sz="2400" b="1" dirty="0">
              <a:latin typeface="+mn-ea"/>
            </a:endParaRPr>
          </a:p>
          <a:p>
            <a:pPr algn="just">
              <a:lnSpc>
                <a:spcPct val="120000"/>
              </a:lnSpc>
              <a:spcBef>
                <a:spcPts val="600"/>
              </a:spcBef>
            </a:pPr>
            <a:r>
              <a:rPr lang="zh-CN" altLang="en-US" sz="2400" b="1" dirty="0"/>
              <a:t>血压计的复位：</a:t>
            </a:r>
          </a:p>
          <a:p>
            <a:pPr lvl="1" algn="just">
              <a:lnSpc>
                <a:spcPct val="120000"/>
              </a:lnSpc>
              <a:spcBef>
                <a:spcPts val="600"/>
              </a:spcBef>
            </a:pPr>
            <a:r>
              <a:rPr lang="zh-CN" altLang="en-US" sz="2400" b="1" dirty="0"/>
              <a:t>血压测量完毕，将袖带内气体驱尽，卷好放置盒内。将检压计</a:t>
            </a:r>
            <a:r>
              <a:rPr lang="zh-CN" altLang="en-US" sz="2400" b="1" dirty="0">
                <a:solidFill>
                  <a:srgbClr val="990033"/>
                </a:solidFill>
              </a:rPr>
              <a:t>向右略倾斜</a:t>
            </a:r>
            <a:r>
              <a:rPr lang="zh-CN" altLang="en-US" sz="2400" b="1" dirty="0"/>
              <a:t>，使管内水银退回储槽内，然后关闭，防止水银泄漏。</a:t>
            </a:r>
          </a:p>
          <a:p>
            <a:pPr lvl="1"/>
            <a:endParaRPr lang="zh-CN" altLang="en-US" sz="2400" dirty="0">
              <a:latin typeface="+mn-ea"/>
            </a:endParaRPr>
          </a:p>
        </p:txBody>
      </p:sp>
    </p:spTree>
    <p:extLst>
      <p:ext uri="{BB962C8B-B14F-4D97-AF65-F5344CB8AC3E}">
        <p14:creationId xmlns:p14="http://schemas.microsoft.com/office/powerpoint/2010/main" val="18751329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686667" y="1196752"/>
            <a:ext cx="7246739" cy="4536504"/>
          </a:xfrm>
        </p:spPr>
        <p:txBody>
          <a:bodyPr>
            <a:noAutofit/>
          </a:bodyPr>
          <a:lstStyle/>
          <a:p>
            <a:pPr algn="just">
              <a:lnSpc>
                <a:spcPct val="110000"/>
              </a:lnSpc>
            </a:pPr>
            <a:r>
              <a:rPr lang="zh-CN" altLang="en-US" sz="2400" b="1" dirty="0"/>
              <a:t>受试者应将身上所有</a:t>
            </a:r>
            <a:r>
              <a:rPr lang="zh-CN" altLang="en-US" sz="2400" b="1" dirty="0">
                <a:solidFill>
                  <a:srgbClr val="7030A0"/>
                </a:solidFill>
              </a:rPr>
              <a:t>金属物品</a:t>
            </a:r>
            <a:r>
              <a:rPr lang="zh-CN" altLang="en-US" sz="2400" b="1" dirty="0"/>
              <a:t>取下，如眼镜、手表、手机等，检查前 </a:t>
            </a:r>
            <a:r>
              <a:rPr lang="en-US" altLang="zh-CN" sz="2400" b="1" dirty="0"/>
              <a:t>1 h</a:t>
            </a:r>
            <a:r>
              <a:rPr lang="zh-CN" altLang="en-US" sz="2400" b="1" dirty="0"/>
              <a:t>不吸烟、不洗手、不吃东西，避免激烈活动或重体力劳动。</a:t>
            </a:r>
          </a:p>
          <a:p>
            <a:pPr algn="just">
              <a:lnSpc>
                <a:spcPct val="110000"/>
              </a:lnSpc>
            </a:pPr>
            <a:r>
              <a:rPr lang="zh-CN" altLang="en-US" sz="2400" b="1" dirty="0"/>
              <a:t>描记心电图时，受试者应</a:t>
            </a:r>
            <a:r>
              <a:rPr lang="zh-CN" altLang="en-US" sz="2400" b="1" dirty="0">
                <a:solidFill>
                  <a:srgbClr val="7030A0"/>
                </a:solidFill>
              </a:rPr>
              <a:t>尽量放松</a:t>
            </a:r>
            <a:r>
              <a:rPr lang="zh-CN" altLang="en-US" sz="2400" b="1" dirty="0"/>
              <a:t>，电极要紧贴皮肤，防止记录过程中电极脱落。</a:t>
            </a:r>
            <a:endParaRPr lang="en-US" altLang="zh-CN" sz="2400" b="1" dirty="0"/>
          </a:p>
          <a:p>
            <a:pPr algn="just">
              <a:lnSpc>
                <a:spcPct val="110000"/>
              </a:lnSpc>
            </a:pPr>
            <a:r>
              <a:rPr lang="zh-CN" altLang="en-US" sz="2400" b="1" dirty="0"/>
              <a:t>测量</a:t>
            </a:r>
            <a:r>
              <a:rPr lang="zh-CN" altLang="en-US" sz="2400" b="1" dirty="0">
                <a:solidFill>
                  <a:srgbClr val="7030A0"/>
                </a:solidFill>
              </a:rPr>
              <a:t>波形幅值</a:t>
            </a:r>
            <a:r>
              <a:rPr lang="zh-CN" altLang="en-US" sz="2400" b="1" dirty="0"/>
              <a:t>时，注意向上波应测量</a:t>
            </a:r>
            <a:r>
              <a:rPr lang="zh-CN" altLang="en-US" sz="2400" b="1" dirty="0">
                <a:solidFill>
                  <a:srgbClr val="7030A0"/>
                </a:solidFill>
              </a:rPr>
              <a:t>基线上缘至波峰</a:t>
            </a:r>
            <a:r>
              <a:rPr lang="zh-CN" altLang="en-US" sz="2400" b="1" dirty="0"/>
              <a:t>顶点距离；向下波为</a:t>
            </a:r>
            <a:r>
              <a:rPr lang="zh-CN" altLang="en-US" sz="2400" b="1" dirty="0">
                <a:solidFill>
                  <a:srgbClr val="7030A0"/>
                </a:solidFill>
              </a:rPr>
              <a:t>基线下缘至谷底</a:t>
            </a:r>
            <a:r>
              <a:rPr lang="zh-CN" altLang="en-US" sz="2400" b="1" dirty="0"/>
              <a:t>距离。</a:t>
            </a:r>
            <a:endParaRPr lang="en-US" altLang="zh-CN" sz="2400" b="1" dirty="0"/>
          </a:p>
          <a:p>
            <a:pPr algn="just">
              <a:lnSpc>
                <a:spcPct val="110000"/>
              </a:lnSpc>
            </a:pPr>
            <a:r>
              <a:rPr lang="zh-CN" altLang="en-US" sz="2400" b="1" dirty="0"/>
              <a:t>检查前禁服对心血管有影响的药物。</a:t>
            </a:r>
          </a:p>
          <a:p>
            <a:pPr algn="just">
              <a:lnSpc>
                <a:spcPct val="110000"/>
              </a:lnSpc>
            </a:pPr>
            <a:r>
              <a:rPr lang="zh-CN" altLang="en-US" sz="2400" b="1" dirty="0"/>
              <a:t>女生经期对末端微循环的影响。</a:t>
            </a:r>
          </a:p>
          <a:p>
            <a:pPr algn="just">
              <a:lnSpc>
                <a:spcPct val="110000"/>
              </a:lnSpc>
            </a:pPr>
            <a:r>
              <a:rPr lang="zh-CN" altLang="en-US" sz="2400" b="1" dirty="0"/>
              <a:t>记录完毕，将电极</a:t>
            </a:r>
            <a:r>
              <a:rPr lang="zh-CN" altLang="en-US" sz="2400" b="1" dirty="0">
                <a:solidFill>
                  <a:srgbClr val="7030A0"/>
                </a:solidFill>
              </a:rPr>
              <a:t>擦干净</a:t>
            </a:r>
            <a:r>
              <a:rPr lang="zh-CN" altLang="en-US" sz="2400" b="1" dirty="0"/>
              <a:t>。</a:t>
            </a:r>
            <a:endParaRPr lang="en-US" altLang="zh-CN" sz="2400" b="1" dirty="0"/>
          </a:p>
          <a:p>
            <a:pPr algn="just">
              <a:lnSpc>
                <a:spcPct val="110000"/>
              </a:lnSpc>
            </a:pPr>
            <a:endParaRPr lang="zh-CN" altLang="en-US" sz="2400" dirty="0"/>
          </a:p>
        </p:txBody>
      </p:sp>
      <p:sp>
        <p:nvSpPr>
          <p:cNvPr id="3" name="Rectangle 2">
            <a:extLst>
              <a:ext uri="{FF2B5EF4-FFF2-40B4-BE49-F238E27FC236}">
                <a16:creationId xmlns:a16="http://schemas.microsoft.com/office/drawing/2014/main" id="{17A11D7F-6BE0-6CE3-8ED8-E4601A46218F}"/>
              </a:ext>
            </a:extLst>
          </p:cNvPr>
          <p:cNvSpPr txBox="1">
            <a:spLocks noChangeArrowheads="1"/>
          </p:cNvSpPr>
          <p:nvPr/>
        </p:nvSpPr>
        <p:spPr>
          <a:xfrm>
            <a:off x="382143" y="247232"/>
            <a:ext cx="3927894" cy="703262"/>
          </a:xfrm>
          <a:prstGeom prst="rect">
            <a:avLst/>
          </a:prstGeom>
          <a:noFill/>
        </p:spPr>
        <p:txBody>
          <a:bodyPr vert="horz" anchor="ctr">
            <a:noAutofit/>
            <a:scene3d>
              <a:camera prst="orthographicFront"/>
              <a:lightRig rig="soft" dir="t"/>
            </a:scene3d>
            <a:sp3d prstMaterial="softEdge">
              <a:bevelT w="25400" h="25400"/>
            </a:sp3d>
          </a:bodyPr>
          <a:lst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a:lstStyle>
          <a:p>
            <a:pPr fontAlgn="auto">
              <a:spcAft>
                <a:spcPts val="0"/>
              </a:spcAft>
              <a:defRPr/>
            </a:pPr>
            <a:r>
              <a:rPr lang="en-US" altLang="zh-CN" sz="3000" dirty="0">
                <a:solidFill>
                  <a:srgbClr val="3A22C8"/>
                </a:solidFill>
                <a:effectLst/>
                <a:latin typeface="Arial" panose="020B0604020202020204" pitchFamily="34" charset="0"/>
                <a:ea typeface="黑体" panose="02010609060101010101" pitchFamily="49" charset="-122"/>
                <a:cs typeface="Arial" panose="020B0604020202020204" pitchFamily="34" charset="0"/>
              </a:rPr>
              <a:t>V</a:t>
            </a:r>
            <a:r>
              <a:rPr lang="en-US" altLang="zh-CN" sz="3000" dirty="0">
                <a:solidFill>
                  <a:srgbClr val="3A22C8"/>
                </a:solidFill>
                <a:effectLst/>
                <a:latin typeface="黑体" panose="02010609060101010101" pitchFamily="49" charset="-122"/>
                <a:ea typeface="黑体" panose="02010609060101010101" pitchFamily="49" charset="-122"/>
              </a:rPr>
              <a:t> </a:t>
            </a:r>
            <a:r>
              <a:rPr lang="zh-CN" altLang="en-US" sz="3000" dirty="0">
                <a:solidFill>
                  <a:srgbClr val="3A22C8"/>
                </a:solidFill>
                <a:effectLst/>
                <a:latin typeface="黑体" panose="02010609060101010101" pitchFamily="49" charset="-122"/>
                <a:ea typeface="黑体" panose="02010609060101010101" pitchFamily="49" charset="-122"/>
              </a:rPr>
              <a:t>注意事项</a:t>
            </a:r>
          </a:p>
        </p:txBody>
      </p:sp>
    </p:spTree>
    <p:extLst>
      <p:ext uri="{BB962C8B-B14F-4D97-AF65-F5344CB8AC3E}">
        <p14:creationId xmlns:p14="http://schemas.microsoft.com/office/powerpoint/2010/main" val="25699466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908720"/>
            <a:ext cx="7488832" cy="4525963"/>
          </a:xfrm>
        </p:spPr>
        <p:txBody>
          <a:bodyPr>
            <a:normAutofit/>
          </a:bodyPr>
          <a:lstStyle/>
          <a:p>
            <a:pPr algn="just">
              <a:spcBef>
                <a:spcPts val="600"/>
              </a:spcBef>
            </a:pPr>
            <a:r>
              <a:rPr lang="zh-CN" altLang="zh-CN" sz="2400" b="1" dirty="0">
                <a:latin typeface="黑体" pitchFamily="49" charset="-122"/>
                <a:ea typeface="黑体" pitchFamily="49" charset="-122"/>
              </a:rPr>
              <a:t>室内须保持</a:t>
            </a:r>
            <a:r>
              <a:rPr lang="zh-CN" altLang="zh-CN" sz="2400" b="1" dirty="0">
                <a:solidFill>
                  <a:srgbClr val="7030A0"/>
                </a:solidFill>
                <a:latin typeface="黑体" pitchFamily="49" charset="-122"/>
                <a:ea typeface="黑体" pitchFamily="49" charset="-122"/>
              </a:rPr>
              <a:t>安静</a:t>
            </a:r>
            <a:r>
              <a:rPr lang="zh-CN" altLang="zh-CN" sz="2400" b="1" dirty="0">
                <a:latin typeface="黑体" pitchFamily="49" charset="-122"/>
                <a:ea typeface="黑体" pitchFamily="49" charset="-122"/>
              </a:rPr>
              <a:t>，以利于听诊。袖带不宜绕得</a:t>
            </a:r>
            <a:r>
              <a:rPr lang="zh-CN" altLang="zh-CN" sz="2400" b="1" dirty="0">
                <a:solidFill>
                  <a:srgbClr val="7030A0"/>
                </a:solidFill>
                <a:latin typeface="黑体" pitchFamily="49" charset="-122"/>
                <a:ea typeface="黑体" pitchFamily="49" charset="-122"/>
              </a:rPr>
              <a:t>太松或太紧</a:t>
            </a:r>
            <a:r>
              <a:rPr lang="zh-CN" altLang="zh-CN" sz="2400" b="1" dirty="0">
                <a:latin typeface="黑体" pitchFamily="49" charset="-122"/>
                <a:ea typeface="黑体" pitchFamily="49" charset="-122"/>
              </a:rPr>
              <a:t>。</a:t>
            </a:r>
          </a:p>
          <a:p>
            <a:pPr algn="just">
              <a:spcBef>
                <a:spcPts val="600"/>
              </a:spcBef>
            </a:pPr>
            <a:r>
              <a:rPr lang="zh-CN" altLang="zh-CN" sz="2400" b="1" dirty="0">
                <a:latin typeface="黑体" pitchFamily="49" charset="-122"/>
                <a:ea typeface="黑体" pitchFamily="49" charset="-122"/>
              </a:rPr>
              <a:t>动脉血压通常连续测</a:t>
            </a:r>
            <a:r>
              <a:rPr lang="en-US" altLang="zh-CN" sz="2400" b="1" dirty="0">
                <a:latin typeface="黑体" pitchFamily="49" charset="-122"/>
                <a:ea typeface="黑体" pitchFamily="49" charset="-122"/>
              </a:rPr>
              <a:t>2~3</a:t>
            </a:r>
            <a:r>
              <a:rPr lang="zh-CN" altLang="zh-CN" sz="2400" b="1" dirty="0">
                <a:latin typeface="黑体" pitchFamily="49" charset="-122"/>
                <a:ea typeface="黑体" pitchFamily="49" charset="-122"/>
              </a:rPr>
              <a:t>次，每次间隔</a:t>
            </a:r>
            <a:r>
              <a:rPr lang="en-US" altLang="zh-CN" sz="2400" b="1" dirty="0">
                <a:latin typeface="黑体" pitchFamily="49" charset="-122"/>
                <a:ea typeface="黑体" pitchFamily="49" charset="-122"/>
              </a:rPr>
              <a:t>2~3 min</a:t>
            </a:r>
            <a:r>
              <a:rPr lang="zh-CN" altLang="zh-CN" sz="2400" b="1" dirty="0">
                <a:latin typeface="黑体" pitchFamily="49" charset="-122"/>
                <a:ea typeface="黑体" pitchFamily="49" charset="-122"/>
              </a:rPr>
              <a:t>。重复测定时袖带内的压力须降到零位后方可再次打气。一般取两次较为接近的数值为准。</a:t>
            </a:r>
          </a:p>
          <a:p>
            <a:pPr algn="just">
              <a:spcBef>
                <a:spcPts val="600"/>
              </a:spcBef>
            </a:pPr>
            <a:r>
              <a:rPr lang="zh-CN" altLang="zh-CN" sz="2400" b="1" dirty="0">
                <a:latin typeface="黑体" pitchFamily="49" charset="-122"/>
                <a:ea typeface="黑体" pitchFamily="49" charset="-122"/>
              </a:rPr>
              <a:t>上臂位置应</a:t>
            </a:r>
            <a:r>
              <a:rPr lang="zh-CN" altLang="en-US" sz="2400" b="1" dirty="0">
                <a:latin typeface="黑体" pitchFamily="49" charset="-122"/>
                <a:ea typeface="黑体" pitchFamily="49" charset="-122"/>
              </a:rPr>
              <a:t>与</a:t>
            </a:r>
            <a:r>
              <a:rPr lang="zh-CN" altLang="zh-CN" sz="2400" b="1" dirty="0">
                <a:latin typeface="黑体" pitchFamily="49" charset="-122"/>
                <a:ea typeface="黑体" pitchFamily="49" charset="-122"/>
              </a:rPr>
              <a:t>右心房同高；袖带应缚于肘窝以上。听诊器胸件放在肱动脉位置上面时</a:t>
            </a:r>
            <a:r>
              <a:rPr lang="zh-CN" altLang="zh-CN" sz="2400" b="1" dirty="0">
                <a:solidFill>
                  <a:srgbClr val="7030A0"/>
                </a:solidFill>
                <a:latin typeface="黑体" pitchFamily="49" charset="-122"/>
                <a:ea typeface="黑体" pitchFamily="49" charset="-122"/>
              </a:rPr>
              <a:t>不要压得过重或压在袖带下测量</a:t>
            </a:r>
            <a:r>
              <a:rPr lang="zh-CN" altLang="zh-CN" sz="2400" b="1" dirty="0">
                <a:latin typeface="黑体" pitchFamily="49" charset="-122"/>
                <a:ea typeface="黑体" pitchFamily="49" charset="-122"/>
              </a:rPr>
              <a:t>，也不能接触过松以致听不到声音。</a:t>
            </a:r>
          </a:p>
          <a:p>
            <a:pPr algn="just">
              <a:spcBef>
                <a:spcPts val="600"/>
              </a:spcBef>
            </a:pPr>
            <a:r>
              <a:rPr lang="zh-CN" altLang="zh-CN" sz="2400" b="1" dirty="0">
                <a:latin typeface="黑体" pitchFamily="49" charset="-122"/>
                <a:ea typeface="黑体" pitchFamily="49" charset="-122"/>
              </a:rPr>
              <a:t>如血压超出正常范围，让受试者</a:t>
            </a:r>
            <a:r>
              <a:rPr lang="zh-CN" altLang="zh-CN" sz="2400" b="1" dirty="0">
                <a:solidFill>
                  <a:srgbClr val="7030A0"/>
                </a:solidFill>
                <a:latin typeface="黑体" pitchFamily="49" charset="-122"/>
                <a:ea typeface="黑体" pitchFamily="49" charset="-122"/>
              </a:rPr>
              <a:t>休息</a:t>
            </a:r>
            <a:r>
              <a:rPr lang="en-US" altLang="zh-CN" sz="2400" b="1" dirty="0">
                <a:latin typeface="黑体" pitchFamily="49" charset="-122"/>
                <a:ea typeface="黑体" pitchFamily="49" charset="-122"/>
              </a:rPr>
              <a:t>10 min </a:t>
            </a:r>
            <a:r>
              <a:rPr lang="zh-CN" altLang="zh-CN" sz="2400" b="1" dirty="0">
                <a:latin typeface="黑体" pitchFamily="49" charset="-122"/>
                <a:ea typeface="黑体" pitchFamily="49" charset="-122"/>
              </a:rPr>
              <a:t>后再作测量。休息期间可将袖带解下。</a:t>
            </a:r>
          </a:p>
        </p:txBody>
      </p:sp>
    </p:spTree>
    <p:extLst>
      <p:ext uri="{BB962C8B-B14F-4D97-AF65-F5344CB8AC3E}">
        <p14:creationId xmlns:p14="http://schemas.microsoft.com/office/powerpoint/2010/main" val="11798872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2"/>
          <p:cNvSpPr txBox="1">
            <a:spLocks/>
          </p:cNvSpPr>
          <p:nvPr/>
        </p:nvSpPr>
        <p:spPr>
          <a:xfrm>
            <a:off x="1835696" y="2060848"/>
            <a:ext cx="6063325" cy="3816424"/>
          </a:xfrm>
          <a:prstGeom prst="rect">
            <a:avLst/>
          </a:prstGeom>
        </p:spPr>
        <p:txBody>
          <a:bodyPr vert="horz">
            <a:no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algn="just"/>
            <a:r>
              <a:rPr lang="zh-CN" altLang="en-US" sz="2400" b="1" dirty="0"/>
              <a:t>用计算机采集系统记录心电图的方法</a:t>
            </a:r>
            <a:endParaRPr lang="en-US" altLang="zh-CN" sz="2400" b="1" dirty="0"/>
          </a:p>
          <a:p>
            <a:pPr algn="just"/>
            <a:r>
              <a:rPr lang="zh-CN" altLang="en-US" sz="2400" b="1" dirty="0"/>
              <a:t>心电图各波形的分析</a:t>
            </a:r>
            <a:endParaRPr lang="en-US" altLang="zh-CN" sz="2400" b="1" dirty="0"/>
          </a:p>
          <a:p>
            <a:r>
              <a:rPr lang="zh-CN" altLang="en-US" sz="2400" b="1" dirty="0"/>
              <a:t>血压计的正确使用</a:t>
            </a:r>
            <a:endParaRPr lang="en-US" altLang="zh-CN" sz="2400" b="1" dirty="0"/>
          </a:p>
          <a:p>
            <a:r>
              <a:rPr lang="zh-CN" altLang="en-US" sz="2400" b="1" dirty="0"/>
              <a:t>听诊器的正确使用</a:t>
            </a:r>
            <a:endParaRPr lang="en-US" altLang="zh-CN" sz="2400" b="1" dirty="0"/>
          </a:p>
          <a:p>
            <a:r>
              <a:rPr lang="zh-CN" altLang="en-US" sz="2400" b="1" dirty="0"/>
              <a:t>间接测定动脉血压的方法</a:t>
            </a:r>
            <a:endParaRPr lang="en-US" altLang="zh-CN" sz="2400" b="1" dirty="0"/>
          </a:p>
          <a:p>
            <a:endParaRPr lang="zh-CN" altLang="en-US" sz="2400" b="1" dirty="0"/>
          </a:p>
        </p:txBody>
      </p:sp>
      <p:sp>
        <p:nvSpPr>
          <p:cNvPr id="2" name="TextBox 3">
            <a:extLst>
              <a:ext uri="{FF2B5EF4-FFF2-40B4-BE49-F238E27FC236}">
                <a16:creationId xmlns:a16="http://schemas.microsoft.com/office/drawing/2014/main" id="{4D8F5CED-C1B0-9853-1DFB-28F962E8B17B}"/>
              </a:ext>
            </a:extLst>
          </p:cNvPr>
          <p:cNvSpPr txBox="1">
            <a:spLocks noChangeArrowheads="1"/>
          </p:cNvSpPr>
          <p:nvPr/>
        </p:nvSpPr>
        <p:spPr bwMode="auto">
          <a:xfrm>
            <a:off x="395536" y="836712"/>
            <a:ext cx="4992072" cy="553998"/>
          </a:xfrm>
          <a:prstGeom prst="rect">
            <a:avLst/>
          </a:prstGeom>
          <a:noFill/>
          <a:ln>
            <a:noFill/>
          </a:ln>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en-US" altLang="zh-CN" sz="3000" b="1" dirty="0">
                <a:solidFill>
                  <a:srgbClr val="3A22C8"/>
                </a:solidFill>
                <a:latin typeface="Arial" panose="020B0604020202020204" pitchFamily="34" charset="0"/>
                <a:ea typeface="黑体" panose="02010609060101010101" pitchFamily="49" charset="-122"/>
                <a:cs typeface="Arial" panose="020B0604020202020204" pitchFamily="34" charset="0"/>
              </a:rPr>
              <a:t>VI</a:t>
            </a:r>
            <a:r>
              <a:rPr lang="en-US" altLang="zh-CN" sz="3000" b="1" dirty="0">
                <a:solidFill>
                  <a:srgbClr val="3A22C8"/>
                </a:solidFill>
                <a:latin typeface="黑体" panose="02010609060101010101" pitchFamily="49" charset="-122"/>
                <a:ea typeface="黑体" panose="02010609060101010101" pitchFamily="49" charset="-122"/>
              </a:rPr>
              <a:t> </a:t>
            </a:r>
            <a:r>
              <a:rPr lang="zh-CN" altLang="en-US" sz="3000" b="1" dirty="0">
                <a:solidFill>
                  <a:srgbClr val="3A22C8"/>
                </a:solidFill>
                <a:latin typeface="黑体" panose="02010609060101010101" pitchFamily="49" charset="-122"/>
                <a:ea typeface="黑体" panose="02010609060101010101" pitchFamily="49" charset="-122"/>
              </a:rPr>
              <a:t>本实验需掌握的实验技术</a:t>
            </a:r>
          </a:p>
        </p:txBody>
      </p:sp>
    </p:spTree>
    <p:extLst>
      <p:ext uri="{BB962C8B-B14F-4D97-AF65-F5344CB8AC3E}">
        <p14:creationId xmlns:p14="http://schemas.microsoft.com/office/powerpoint/2010/main" val="32768847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txBox="1">
            <a:spLocks/>
          </p:cNvSpPr>
          <p:nvPr/>
        </p:nvSpPr>
        <p:spPr>
          <a:xfrm>
            <a:off x="640357" y="4264497"/>
            <a:ext cx="8229600" cy="162676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2400" b="1" dirty="0">
                <a:latin typeface="黑体" pitchFamily="49" charset="-122"/>
                <a:ea typeface="黑体" pitchFamily="49" charset="-122"/>
              </a:rPr>
              <a:t>试讨论</a:t>
            </a:r>
            <a:r>
              <a:rPr lang="zh-CN" altLang="zh-CN" sz="2400" b="1" dirty="0">
                <a:latin typeface="黑体" pitchFamily="49" charset="-122"/>
                <a:ea typeface="黑体" pitchFamily="49" charset="-122"/>
              </a:rPr>
              <a:t>正常人群收缩压、舒张压、心率的平均值及变异</a:t>
            </a:r>
            <a:r>
              <a:rPr lang="zh-CN" altLang="en-US" sz="2400" b="1" dirty="0">
                <a:latin typeface="黑体" pitchFamily="49" charset="-122"/>
                <a:ea typeface="黑体" pitchFamily="49" charset="-122"/>
              </a:rPr>
              <a:t>。</a:t>
            </a:r>
            <a:endParaRPr lang="en-US" altLang="zh-CN" sz="2400" b="1" dirty="0">
              <a:latin typeface="黑体" pitchFamily="49" charset="-122"/>
              <a:ea typeface="黑体" pitchFamily="49" charset="-122"/>
            </a:endParaRPr>
          </a:p>
          <a:p>
            <a:r>
              <a:rPr lang="zh-CN" altLang="en-US" sz="2400" b="1" dirty="0">
                <a:latin typeface="黑体" pitchFamily="49" charset="-122"/>
                <a:ea typeface="黑体" pitchFamily="49" charset="-122"/>
              </a:rPr>
              <a:t>请推测并验证</a:t>
            </a:r>
            <a:r>
              <a:rPr lang="zh-CN" altLang="zh-CN" sz="2400" b="1" dirty="0">
                <a:latin typeface="黑体" pitchFamily="49" charset="-122"/>
                <a:ea typeface="黑体" pitchFamily="49" charset="-122"/>
              </a:rPr>
              <a:t>运动对血压影响的机制。</a:t>
            </a:r>
          </a:p>
          <a:p>
            <a:endParaRPr lang="zh-CN" altLang="en-US" sz="2400" b="1" dirty="0">
              <a:latin typeface="黑体" pitchFamily="49" charset="-122"/>
              <a:ea typeface="黑体" pitchFamily="49" charset="-122"/>
            </a:endParaRPr>
          </a:p>
        </p:txBody>
      </p:sp>
      <p:sp>
        <p:nvSpPr>
          <p:cNvPr id="2" name="Rectangle 2">
            <a:extLst>
              <a:ext uri="{FF2B5EF4-FFF2-40B4-BE49-F238E27FC236}">
                <a16:creationId xmlns:a16="http://schemas.microsoft.com/office/drawing/2014/main" id="{ACBDAFF1-F2A4-50CC-9E79-8ABBE7DE391C}"/>
              </a:ext>
            </a:extLst>
          </p:cNvPr>
          <p:cNvSpPr txBox="1">
            <a:spLocks noChangeArrowheads="1"/>
          </p:cNvSpPr>
          <p:nvPr/>
        </p:nvSpPr>
        <p:spPr>
          <a:xfrm>
            <a:off x="640357" y="3256385"/>
            <a:ext cx="4324709" cy="762898"/>
          </a:xfrm>
          <a:prstGeom prst="rect">
            <a:avLst/>
          </a:prstGeom>
        </p:spPr>
        <p:txBody>
          <a:bodyPr vert="horz" anchor="ctr">
            <a:noAutofit/>
            <a:scene3d>
              <a:camera prst="orthographicFront"/>
              <a:lightRig rig="soft" dir="t"/>
            </a:scene3d>
            <a:sp3d prstMaterial="softEdge">
              <a:bevelT w="25400" h="25400"/>
            </a:sp3d>
          </a:bodyPr>
          <a:lst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a:lstStyle>
          <a:p>
            <a:pPr fontAlgn="auto">
              <a:spcAft>
                <a:spcPts val="0"/>
              </a:spcAft>
              <a:defRPr/>
            </a:pPr>
            <a:r>
              <a:rPr lang="en-US" altLang="zh-CN" sz="3000" dirty="0">
                <a:solidFill>
                  <a:srgbClr val="3A22C8"/>
                </a:solidFill>
                <a:effectLst/>
                <a:latin typeface="Arial" panose="020B0604020202020204" pitchFamily="34" charset="0"/>
                <a:ea typeface="黑体" panose="02010609060101010101" pitchFamily="49" charset="-122"/>
                <a:cs typeface="Arial" panose="020B0604020202020204" pitchFamily="34" charset="0"/>
              </a:rPr>
              <a:t>VIII </a:t>
            </a:r>
            <a:r>
              <a:rPr lang="zh-CN" altLang="en-US" sz="3000" dirty="0">
                <a:solidFill>
                  <a:srgbClr val="3A22C8"/>
                </a:solidFill>
                <a:effectLst/>
                <a:latin typeface="黑体" panose="02010609060101010101" pitchFamily="49" charset="-122"/>
                <a:ea typeface="黑体" panose="02010609060101010101" pitchFamily="49" charset="-122"/>
              </a:rPr>
              <a:t>思考与探索</a:t>
            </a:r>
          </a:p>
        </p:txBody>
      </p:sp>
      <p:sp>
        <p:nvSpPr>
          <p:cNvPr id="3" name="内容占位符 2">
            <a:extLst>
              <a:ext uri="{FF2B5EF4-FFF2-40B4-BE49-F238E27FC236}">
                <a16:creationId xmlns:a16="http://schemas.microsoft.com/office/drawing/2014/main" id="{E552AF64-7083-3712-D3DF-253604EE21CA}"/>
              </a:ext>
            </a:extLst>
          </p:cNvPr>
          <p:cNvSpPr txBox="1">
            <a:spLocks/>
          </p:cNvSpPr>
          <p:nvPr/>
        </p:nvSpPr>
        <p:spPr>
          <a:xfrm>
            <a:off x="2411760" y="1268760"/>
            <a:ext cx="4970709" cy="1324744"/>
          </a:xfrm>
          <a:prstGeom prst="rect">
            <a:avLst/>
          </a:prstGeom>
        </p:spPr>
        <p:txBody>
          <a:bodyPr>
            <a:norm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r>
              <a:rPr lang="zh-CN" altLang="en-US" sz="2400" b="1" dirty="0">
                <a:latin typeface="黑体" pitchFamily="49" charset="-122"/>
                <a:ea typeface="黑体" pitchFamily="49" charset="-122"/>
              </a:rPr>
              <a:t>袖带缠绕的松紧程度</a:t>
            </a:r>
            <a:endParaRPr lang="en-US" altLang="zh-CN" sz="2400" b="1" dirty="0">
              <a:latin typeface="黑体" pitchFamily="49" charset="-122"/>
              <a:ea typeface="黑体" pitchFamily="49" charset="-122"/>
            </a:endParaRPr>
          </a:p>
          <a:p>
            <a:r>
              <a:rPr lang="zh-CN" altLang="en-US" sz="2400" b="1" dirty="0">
                <a:latin typeface="黑体" pitchFamily="49" charset="-122"/>
                <a:ea typeface="黑体" pitchFamily="49" charset="-122"/>
              </a:rPr>
              <a:t>血管音的判断</a:t>
            </a:r>
          </a:p>
        </p:txBody>
      </p:sp>
      <p:sp>
        <p:nvSpPr>
          <p:cNvPr id="6" name="TextBox 3">
            <a:extLst>
              <a:ext uri="{FF2B5EF4-FFF2-40B4-BE49-F238E27FC236}">
                <a16:creationId xmlns:a16="http://schemas.microsoft.com/office/drawing/2014/main" id="{3A5033B8-226F-BDFC-54E4-C010D2BF7928}"/>
              </a:ext>
            </a:extLst>
          </p:cNvPr>
          <p:cNvSpPr txBox="1">
            <a:spLocks noChangeArrowheads="1"/>
          </p:cNvSpPr>
          <p:nvPr/>
        </p:nvSpPr>
        <p:spPr bwMode="auto">
          <a:xfrm>
            <a:off x="640357" y="566506"/>
            <a:ext cx="2395207" cy="553998"/>
          </a:xfrm>
          <a:prstGeom prst="rect">
            <a:avLst/>
          </a:prstGeom>
          <a:noFill/>
          <a:ln>
            <a:noFill/>
          </a:ln>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en-US" altLang="zh-CN" sz="3000" b="1" dirty="0">
                <a:solidFill>
                  <a:srgbClr val="3A22C8"/>
                </a:solidFill>
                <a:latin typeface="Arial" panose="020B0604020202020204" pitchFamily="34" charset="0"/>
                <a:ea typeface="黑体" panose="02010609060101010101" pitchFamily="49" charset="-122"/>
                <a:cs typeface="Arial" panose="020B0604020202020204" pitchFamily="34" charset="0"/>
              </a:rPr>
              <a:t>VII</a:t>
            </a:r>
            <a:r>
              <a:rPr lang="en-US" altLang="zh-CN" sz="3000" b="1" dirty="0">
                <a:solidFill>
                  <a:srgbClr val="3A22C8"/>
                </a:solidFill>
                <a:latin typeface="黑体" panose="02010609060101010101" pitchFamily="49" charset="-122"/>
                <a:ea typeface="黑体" panose="02010609060101010101" pitchFamily="49" charset="-122"/>
              </a:rPr>
              <a:t> </a:t>
            </a:r>
            <a:r>
              <a:rPr lang="zh-CN" altLang="en-US" sz="3000" b="1" dirty="0">
                <a:solidFill>
                  <a:srgbClr val="3A22C8"/>
                </a:solidFill>
                <a:latin typeface="黑体" panose="02010609060101010101" pitchFamily="49" charset="-122"/>
                <a:ea typeface="黑体" panose="02010609060101010101" pitchFamily="49" charset="-122"/>
              </a:rPr>
              <a:t>关键技术</a:t>
            </a:r>
          </a:p>
        </p:txBody>
      </p:sp>
    </p:spTree>
    <p:extLst>
      <p:ext uri="{BB962C8B-B14F-4D97-AF65-F5344CB8AC3E}">
        <p14:creationId xmlns:p14="http://schemas.microsoft.com/office/powerpoint/2010/main" val="2729620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quarter" idx="4294967295"/>
          </p:nvPr>
        </p:nvSpPr>
        <p:spPr>
          <a:xfrm>
            <a:off x="179512" y="764704"/>
            <a:ext cx="8064896" cy="5400600"/>
          </a:xfrm>
          <a:prstGeom prst="rect">
            <a:avLst/>
          </a:prstGeom>
        </p:spPr>
        <p:txBody>
          <a:bodyPr>
            <a:noAutofit/>
          </a:bodyPr>
          <a:lstStyle/>
          <a:p>
            <a:pPr lvl="1" algn="just"/>
            <a:r>
              <a:rPr lang="en-US" altLang="zh-CN" sz="2400" b="1" dirty="0">
                <a:solidFill>
                  <a:srgbClr val="0000CC"/>
                </a:solidFill>
              </a:rPr>
              <a:t>P-R</a:t>
            </a:r>
            <a:r>
              <a:rPr lang="zh-CN" altLang="en-US" sz="2400" b="1" dirty="0">
                <a:solidFill>
                  <a:srgbClr val="0000CC"/>
                </a:solidFill>
              </a:rPr>
              <a:t>间期</a:t>
            </a:r>
            <a:r>
              <a:rPr lang="zh-CN" altLang="en-US" sz="2400" b="1" dirty="0"/>
              <a:t>，指从</a:t>
            </a:r>
            <a:r>
              <a:rPr lang="en-US" altLang="zh-CN" sz="2400" b="1" dirty="0"/>
              <a:t>P</a:t>
            </a:r>
            <a:r>
              <a:rPr lang="zh-CN" altLang="en-US" sz="2400" b="1" dirty="0"/>
              <a:t>波起点到</a:t>
            </a:r>
            <a:r>
              <a:rPr lang="en-US" altLang="zh-CN" sz="2400" b="1" dirty="0"/>
              <a:t>QRS</a:t>
            </a:r>
            <a:r>
              <a:rPr lang="zh-CN" altLang="en-US" sz="2400" b="1" dirty="0"/>
              <a:t>波起点之间的时程，代表由窦房结产生的兴奋经心房、房室交界、房室束、左右束支、浦肯野纤维传导到心室所需的时间。正常值为</a:t>
            </a:r>
            <a:r>
              <a:rPr lang="en-US" altLang="zh-CN" sz="2400" b="1" dirty="0">
                <a:solidFill>
                  <a:srgbClr val="990033"/>
                </a:solidFill>
              </a:rPr>
              <a:t>0.12~0.20</a:t>
            </a:r>
            <a:r>
              <a:rPr lang="zh-CN" altLang="en-US" sz="2400" b="1" dirty="0">
                <a:solidFill>
                  <a:srgbClr val="990033"/>
                </a:solidFill>
              </a:rPr>
              <a:t> </a:t>
            </a:r>
            <a:r>
              <a:rPr lang="en-US" altLang="zh-CN" sz="2400" b="1" dirty="0">
                <a:solidFill>
                  <a:srgbClr val="990033"/>
                </a:solidFill>
              </a:rPr>
              <a:t>s</a:t>
            </a:r>
            <a:r>
              <a:rPr lang="zh-CN" altLang="en-US" sz="2400" b="1" dirty="0"/>
              <a:t>。</a:t>
            </a:r>
            <a:r>
              <a:rPr lang="en-US" altLang="zh-CN" sz="2400" b="1" dirty="0">
                <a:solidFill>
                  <a:srgbClr val="7030A0"/>
                </a:solidFill>
              </a:rPr>
              <a:t>P-R</a:t>
            </a:r>
            <a:r>
              <a:rPr lang="zh-CN" altLang="en-US" sz="2400" b="1" dirty="0">
                <a:solidFill>
                  <a:srgbClr val="7030A0"/>
                </a:solidFill>
              </a:rPr>
              <a:t>间期延长，常见于房</a:t>
            </a:r>
            <a:r>
              <a:rPr lang="en-US" altLang="zh-CN" sz="2400" b="1" dirty="0">
                <a:solidFill>
                  <a:srgbClr val="7030A0"/>
                </a:solidFill>
              </a:rPr>
              <a:t>-</a:t>
            </a:r>
            <a:r>
              <a:rPr lang="zh-CN" altLang="en-US" sz="2400" b="1" dirty="0">
                <a:solidFill>
                  <a:srgbClr val="7030A0"/>
                </a:solidFill>
              </a:rPr>
              <a:t>室传导阻滞。</a:t>
            </a:r>
            <a:endParaRPr lang="en-US" altLang="zh-CN" sz="2400" b="1" dirty="0">
              <a:solidFill>
                <a:srgbClr val="7030A0"/>
              </a:solidFill>
            </a:endParaRPr>
          </a:p>
          <a:p>
            <a:pPr lvl="1" algn="just"/>
            <a:r>
              <a:rPr lang="en-US" altLang="zh-CN" sz="2400" b="1" dirty="0">
                <a:solidFill>
                  <a:srgbClr val="0000CC"/>
                </a:solidFill>
              </a:rPr>
              <a:t>Q-T</a:t>
            </a:r>
            <a:r>
              <a:rPr lang="zh-CN" altLang="en-US" sz="2400" b="1" dirty="0">
                <a:solidFill>
                  <a:srgbClr val="0000CC"/>
                </a:solidFill>
              </a:rPr>
              <a:t>间期</a:t>
            </a:r>
            <a:r>
              <a:rPr lang="zh-CN" altLang="en-US" sz="2400" b="1" dirty="0"/>
              <a:t>，从</a:t>
            </a:r>
            <a:r>
              <a:rPr lang="en-US" altLang="zh-CN" sz="2400" b="1" dirty="0"/>
              <a:t>QRS</a:t>
            </a:r>
            <a:r>
              <a:rPr lang="zh-CN" altLang="en-US" sz="2400" b="1" dirty="0"/>
              <a:t>波群起点到</a:t>
            </a:r>
            <a:r>
              <a:rPr lang="en-US" altLang="zh-CN" sz="2400" b="1" dirty="0"/>
              <a:t>T</a:t>
            </a:r>
            <a:r>
              <a:rPr lang="zh-CN" altLang="en-US" sz="2400" b="1" dirty="0"/>
              <a:t>波终点的时程，代表心室开始兴奋去极化至完全复极的时间。心率在</a:t>
            </a:r>
            <a:r>
              <a:rPr lang="en-US" altLang="zh-CN" sz="2400" b="1" dirty="0"/>
              <a:t>60~100</a:t>
            </a:r>
            <a:r>
              <a:rPr lang="zh-CN" altLang="en-US" sz="2400" b="1" dirty="0"/>
              <a:t>次</a:t>
            </a:r>
            <a:r>
              <a:rPr lang="en-US" altLang="zh-CN" sz="2400" b="1" dirty="0"/>
              <a:t>/min</a:t>
            </a:r>
            <a:r>
              <a:rPr lang="zh-CN" altLang="en-US" sz="2400" b="1" dirty="0"/>
              <a:t>时，</a:t>
            </a:r>
            <a:r>
              <a:rPr lang="en-US" altLang="zh-CN" sz="2400" b="1" dirty="0"/>
              <a:t>Q-T</a:t>
            </a:r>
            <a:r>
              <a:rPr lang="zh-CN" altLang="en-US" sz="2400" b="1" dirty="0"/>
              <a:t>间期的正常范围应在</a:t>
            </a:r>
            <a:r>
              <a:rPr lang="en-US" altLang="zh-CN" sz="2400" b="1" dirty="0">
                <a:solidFill>
                  <a:srgbClr val="990033"/>
                </a:solidFill>
              </a:rPr>
              <a:t>0.32~0.44</a:t>
            </a:r>
            <a:r>
              <a:rPr lang="zh-CN" altLang="en-US" sz="2400" b="1" dirty="0">
                <a:solidFill>
                  <a:srgbClr val="990033"/>
                </a:solidFill>
              </a:rPr>
              <a:t> </a:t>
            </a:r>
            <a:r>
              <a:rPr lang="en-US" altLang="zh-CN" sz="2400" b="1" dirty="0">
                <a:solidFill>
                  <a:srgbClr val="990033"/>
                </a:solidFill>
              </a:rPr>
              <a:t>s</a:t>
            </a:r>
            <a:r>
              <a:rPr lang="zh-CN" altLang="en-US" sz="2400" b="1" dirty="0"/>
              <a:t>之间。</a:t>
            </a:r>
            <a:r>
              <a:rPr lang="en-US" altLang="zh-CN" sz="2400" b="1" dirty="0">
                <a:solidFill>
                  <a:srgbClr val="7030A0"/>
                </a:solidFill>
              </a:rPr>
              <a:t>Q-T</a:t>
            </a:r>
            <a:r>
              <a:rPr lang="zh-CN" altLang="en-US" sz="2400" b="1" dirty="0">
                <a:solidFill>
                  <a:srgbClr val="7030A0"/>
                </a:solidFill>
              </a:rPr>
              <a:t>间期的长短与心率呈负相关</a:t>
            </a:r>
            <a:r>
              <a:rPr lang="zh-CN" altLang="en-US" sz="2400" b="1" dirty="0"/>
              <a:t>。</a:t>
            </a:r>
            <a:endParaRPr lang="en-US" altLang="zh-CN" sz="2400" b="1" dirty="0"/>
          </a:p>
          <a:p>
            <a:pPr lvl="1" algn="just"/>
            <a:r>
              <a:rPr lang="en-US" altLang="zh-CN" sz="2400" b="1" dirty="0">
                <a:solidFill>
                  <a:srgbClr val="0000CC"/>
                </a:solidFill>
              </a:rPr>
              <a:t>P-R</a:t>
            </a:r>
            <a:r>
              <a:rPr lang="zh-CN" altLang="en-US" sz="2400" b="1" dirty="0">
                <a:solidFill>
                  <a:srgbClr val="0000CC"/>
                </a:solidFill>
              </a:rPr>
              <a:t>段</a:t>
            </a:r>
            <a:r>
              <a:rPr lang="zh-CN" altLang="en-US" sz="2400" b="1" dirty="0"/>
              <a:t>，从</a:t>
            </a:r>
            <a:r>
              <a:rPr lang="en-US" altLang="zh-CN" sz="2400" b="1" dirty="0"/>
              <a:t>P</a:t>
            </a:r>
            <a:r>
              <a:rPr lang="zh-CN" altLang="en-US" sz="2400" b="1" dirty="0"/>
              <a:t>波终点到</a:t>
            </a:r>
            <a:r>
              <a:rPr lang="en-US" altLang="zh-CN" sz="2400" b="1" dirty="0"/>
              <a:t>QRS</a:t>
            </a:r>
            <a:r>
              <a:rPr lang="zh-CN" altLang="en-US" sz="2400" b="1" dirty="0"/>
              <a:t>波起点之间的线段，通常与基线在同一水平。兴奋在通过房室交界、房室束及左右束支和浦肯野纤维时，由于这些组织产生的综合电位变化很小，</a:t>
            </a:r>
            <a:r>
              <a:rPr lang="zh-CN" altLang="en-US" sz="2400" b="1" dirty="0">
                <a:solidFill>
                  <a:srgbClr val="7030A0"/>
                </a:solidFill>
              </a:rPr>
              <a:t>一般记录不到。</a:t>
            </a:r>
            <a:endParaRPr lang="en-US" altLang="zh-CN" sz="2400" b="1" dirty="0">
              <a:solidFill>
                <a:srgbClr val="7030A0"/>
              </a:solidFill>
            </a:endParaRPr>
          </a:p>
          <a:p>
            <a:pPr lvl="1" algn="just"/>
            <a:endParaRPr lang="zh-CN" altLang="en-US" sz="2400" b="1" dirty="0">
              <a:solidFill>
                <a:srgbClr val="7030A0"/>
              </a:solidFill>
            </a:endParaRPr>
          </a:p>
        </p:txBody>
      </p:sp>
    </p:spTree>
    <p:extLst>
      <p:ext uri="{BB962C8B-B14F-4D97-AF65-F5344CB8AC3E}">
        <p14:creationId xmlns:p14="http://schemas.microsoft.com/office/powerpoint/2010/main" val="3067278055"/>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692696"/>
            <a:ext cx="8136904" cy="4867174"/>
          </a:xfrm>
          <a:prstGeom prst="rect">
            <a:avLst/>
          </a:prstGeom>
        </p:spPr>
        <p:txBody>
          <a:bodyPr>
            <a:noAutofit/>
          </a:bodyPr>
          <a:lstStyle/>
          <a:p>
            <a:pPr algn="just"/>
            <a:r>
              <a:rPr lang="en-US" altLang="zh-CN" sz="2400" b="1" dirty="0">
                <a:solidFill>
                  <a:srgbClr val="0000CC"/>
                </a:solidFill>
              </a:rPr>
              <a:t>S-T</a:t>
            </a:r>
            <a:r>
              <a:rPr lang="zh-CN" altLang="en-US" sz="2400" b="1" dirty="0">
                <a:solidFill>
                  <a:srgbClr val="0000CC"/>
                </a:solidFill>
              </a:rPr>
              <a:t>段</a:t>
            </a:r>
            <a:r>
              <a:rPr lang="zh-CN" altLang="en-US" sz="2400" b="1" dirty="0"/>
              <a:t>，从</a:t>
            </a:r>
            <a:r>
              <a:rPr lang="en-US" altLang="zh-CN" sz="2400" b="1" dirty="0"/>
              <a:t>QRS</a:t>
            </a:r>
            <a:r>
              <a:rPr lang="zh-CN" altLang="en-US" sz="2400" b="1" dirty="0"/>
              <a:t>波群终点到</a:t>
            </a:r>
            <a:r>
              <a:rPr lang="en-US" altLang="zh-CN" sz="2400" b="1" dirty="0"/>
              <a:t>T</a:t>
            </a:r>
            <a:r>
              <a:rPr lang="zh-CN" altLang="en-US" sz="2400" b="1" dirty="0"/>
              <a:t>波起点之间的线段。正常心电图上</a:t>
            </a:r>
            <a:r>
              <a:rPr lang="en-US" altLang="zh-CN" sz="2400" b="1" dirty="0"/>
              <a:t>S-T</a:t>
            </a:r>
            <a:r>
              <a:rPr lang="zh-CN" altLang="en-US" sz="2400" b="1" dirty="0"/>
              <a:t>段应与基线平齐。</a:t>
            </a:r>
            <a:r>
              <a:rPr lang="en-US" altLang="zh-CN" sz="2400" b="1" dirty="0"/>
              <a:t>S-T</a:t>
            </a:r>
            <a:r>
              <a:rPr lang="zh-CN" altLang="en-US" sz="2400" b="1" dirty="0"/>
              <a:t>段代表心室各部分心肌均已处于动作电位平台期，各部分之间没有电位差存在，曲线恢复到基线水平。</a:t>
            </a:r>
            <a:r>
              <a:rPr lang="en-US" altLang="zh-CN" sz="2400" b="1" dirty="0">
                <a:solidFill>
                  <a:srgbClr val="7030A0"/>
                </a:solidFill>
              </a:rPr>
              <a:t>S-T</a:t>
            </a:r>
            <a:r>
              <a:rPr lang="zh-CN" altLang="en-US" sz="2400" b="1" dirty="0">
                <a:solidFill>
                  <a:srgbClr val="7030A0"/>
                </a:solidFill>
              </a:rPr>
              <a:t>段的移位在临床上具有重要的诊断意义。</a:t>
            </a:r>
            <a:r>
              <a:rPr lang="zh-CN" altLang="en-US" sz="2400" b="1" dirty="0"/>
              <a:t>如心肌缺血、心肌梗塞、低血钾症等会导致</a:t>
            </a:r>
            <a:r>
              <a:rPr lang="en-US" altLang="zh-CN" sz="2400" b="1" dirty="0"/>
              <a:t>S-T</a:t>
            </a:r>
            <a:r>
              <a:rPr lang="zh-CN" altLang="en-US" sz="2400" b="1" dirty="0"/>
              <a:t>段下降。</a:t>
            </a:r>
          </a:p>
          <a:p>
            <a:pPr algn="just">
              <a:lnSpc>
                <a:spcPct val="110000"/>
              </a:lnSpc>
              <a:spcBef>
                <a:spcPts val="450"/>
              </a:spcBef>
            </a:pPr>
            <a:r>
              <a:rPr lang="zh-CN" altLang="en-US" sz="2400" b="1" dirty="0"/>
              <a:t>屏息可模拟缺氧环境，缺氧状态下可导致</a:t>
            </a:r>
            <a:r>
              <a:rPr lang="zh-CN" altLang="en-US" sz="2400" b="1" dirty="0">
                <a:solidFill>
                  <a:srgbClr val="7030A0"/>
                </a:solidFill>
              </a:rPr>
              <a:t>心律失常、心率过缓和血压下降</a:t>
            </a:r>
            <a:r>
              <a:rPr lang="zh-CN" altLang="en-US" sz="2400" b="1" dirty="0"/>
              <a:t>为特征的循环功能障碍，其产生机理可能与自主神经功能紊乱有关。</a:t>
            </a:r>
            <a:endParaRPr lang="en-US" altLang="zh-CN" sz="2400" b="1" dirty="0"/>
          </a:p>
          <a:p>
            <a:pPr algn="just">
              <a:lnSpc>
                <a:spcPct val="110000"/>
              </a:lnSpc>
              <a:spcBef>
                <a:spcPts val="450"/>
              </a:spcBef>
            </a:pPr>
            <a:r>
              <a:rPr lang="zh-CN" altLang="en-US" sz="2400" b="1" dirty="0"/>
              <a:t>轻度缺氧心率减慢，中、重度缺氧会导致心率加快，心律不齐。</a:t>
            </a:r>
            <a:endParaRPr lang="en-US" altLang="zh-CN" sz="2400" b="1" dirty="0"/>
          </a:p>
          <a:p>
            <a:pPr algn="just">
              <a:lnSpc>
                <a:spcPct val="110000"/>
              </a:lnSpc>
              <a:spcBef>
                <a:spcPts val="450"/>
              </a:spcBef>
            </a:pPr>
            <a:r>
              <a:rPr lang="zh-CN" altLang="en-US" sz="2400" b="1" dirty="0"/>
              <a:t>剧烈运动会引起心率加快。</a:t>
            </a:r>
            <a:endParaRPr lang="zh-CN" altLang="en-US" sz="2400" dirty="0"/>
          </a:p>
        </p:txBody>
      </p:sp>
    </p:spTree>
    <p:extLst>
      <p:ext uri="{BB962C8B-B14F-4D97-AF65-F5344CB8AC3E}">
        <p14:creationId xmlns:p14="http://schemas.microsoft.com/office/powerpoint/2010/main" val="2715335689"/>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quarter" idx="4294967295"/>
          </p:nvPr>
        </p:nvSpPr>
        <p:spPr>
          <a:xfrm>
            <a:off x="755576" y="1268760"/>
            <a:ext cx="7488832" cy="3855402"/>
          </a:xfrm>
          <a:prstGeom prst="rect">
            <a:avLst/>
          </a:prstGeom>
        </p:spPr>
        <p:txBody>
          <a:bodyPr>
            <a:noAutofit/>
          </a:bodyPr>
          <a:lstStyle/>
          <a:p>
            <a:pPr>
              <a:lnSpc>
                <a:spcPct val="120000"/>
              </a:lnSpc>
            </a:pPr>
            <a:r>
              <a:rPr lang="zh-CN" altLang="en-US" sz="2800" b="1" dirty="0"/>
              <a:t>心电图连接的十二导联系统：</a:t>
            </a:r>
            <a:endParaRPr lang="en-US" altLang="zh-CN" sz="2800" b="1" dirty="0"/>
          </a:p>
          <a:p>
            <a:pPr lvl="1">
              <a:lnSpc>
                <a:spcPct val="120000"/>
              </a:lnSpc>
            </a:pPr>
            <a:endParaRPr lang="en-US" altLang="zh-CN" sz="2400" b="1" dirty="0"/>
          </a:p>
          <a:p>
            <a:pPr lvl="1">
              <a:lnSpc>
                <a:spcPct val="120000"/>
              </a:lnSpc>
            </a:pPr>
            <a:r>
              <a:rPr lang="zh-CN" altLang="en-US" sz="2600" b="1" dirty="0"/>
              <a:t>（加压）单极肢体导联：</a:t>
            </a:r>
            <a:r>
              <a:rPr lang="en-US" altLang="zh-CN" sz="2600" b="1" dirty="0" err="1"/>
              <a:t>avR</a:t>
            </a:r>
            <a:r>
              <a:rPr lang="zh-CN" altLang="en-US" sz="2600" b="1" dirty="0"/>
              <a:t>、</a:t>
            </a:r>
            <a:r>
              <a:rPr lang="en-US" altLang="zh-CN" sz="2600" b="1" dirty="0" err="1"/>
              <a:t>avL</a:t>
            </a:r>
            <a:r>
              <a:rPr lang="zh-CN" altLang="en-US" sz="2600" b="1" dirty="0"/>
              <a:t>、</a:t>
            </a:r>
            <a:r>
              <a:rPr lang="en-US" altLang="zh-CN" sz="2600" b="1" dirty="0" err="1"/>
              <a:t>avF</a:t>
            </a:r>
            <a:endParaRPr lang="en-US" altLang="zh-CN" sz="2600" b="1" dirty="0"/>
          </a:p>
          <a:p>
            <a:pPr lvl="1">
              <a:lnSpc>
                <a:spcPct val="120000"/>
              </a:lnSpc>
            </a:pPr>
            <a:r>
              <a:rPr lang="zh-CN" altLang="en-US" sz="2600" b="1" dirty="0"/>
              <a:t>双极肢体导联：</a:t>
            </a:r>
            <a:r>
              <a:rPr lang="en-US" altLang="zh-CN" sz="2600" b="1" dirty="0"/>
              <a:t>I</a:t>
            </a:r>
            <a:r>
              <a:rPr lang="zh-CN" altLang="en-US" sz="2600" b="1" dirty="0"/>
              <a:t>、</a:t>
            </a:r>
            <a:r>
              <a:rPr lang="en-US" altLang="zh-CN" sz="2600" b="1" dirty="0"/>
              <a:t>II</a:t>
            </a:r>
            <a:r>
              <a:rPr lang="zh-CN" altLang="en-US" sz="2600" b="1" dirty="0"/>
              <a:t>、</a:t>
            </a:r>
            <a:r>
              <a:rPr lang="en-US" altLang="zh-CN" sz="2600" b="1" dirty="0"/>
              <a:t>III</a:t>
            </a:r>
          </a:p>
          <a:p>
            <a:pPr lvl="1">
              <a:lnSpc>
                <a:spcPct val="120000"/>
              </a:lnSpc>
            </a:pPr>
            <a:r>
              <a:rPr lang="zh-CN" altLang="en-US" sz="2600" b="1" dirty="0"/>
              <a:t>单极胸前导联：</a:t>
            </a:r>
            <a:r>
              <a:rPr lang="en-US" altLang="zh-CN" sz="2600" b="1" dirty="0"/>
              <a:t>V</a:t>
            </a:r>
            <a:r>
              <a:rPr lang="en-US" altLang="zh-CN" sz="2600" b="1" baseline="-25000" dirty="0"/>
              <a:t>1</a:t>
            </a:r>
            <a:r>
              <a:rPr lang="en-US" altLang="zh-CN" sz="2600" b="1" dirty="0"/>
              <a:t>~V</a:t>
            </a:r>
            <a:r>
              <a:rPr lang="en-US" altLang="zh-CN" sz="2600" b="1" baseline="-25000" dirty="0"/>
              <a:t>6</a:t>
            </a:r>
          </a:p>
          <a:p>
            <a:pPr lvl="1">
              <a:lnSpc>
                <a:spcPct val="120000"/>
              </a:lnSpc>
            </a:pPr>
            <a:endParaRPr lang="en-US" altLang="zh-CN" sz="2400" b="1" baseline="-25000" dirty="0"/>
          </a:p>
          <a:p>
            <a:pPr lvl="1">
              <a:lnSpc>
                <a:spcPct val="120000"/>
              </a:lnSpc>
            </a:pPr>
            <a:endParaRPr lang="zh-CN" altLang="en-US" sz="2400" b="1" baseline="-25000" dirty="0"/>
          </a:p>
        </p:txBody>
      </p:sp>
    </p:spTree>
    <p:extLst>
      <p:ext uri="{BB962C8B-B14F-4D97-AF65-F5344CB8AC3E}">
        <p14:creationId xmlns:p14="http://schemas.microsoft.com/office/powerpoint/2010/main" val="38979451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323528" y="919887"/>
            <a:ext cx="4558872" cy="704670"/>
          </a:xfrm>
        </p:spPr>
        <p:txBody>
          <a:bodyPr>
            <a:noAutofit/>
          </a:bodyPr>
          <a:lstStyle/>
          <a:p>
            <a:r>
              <a:rPr lang="zh-CN" altLang="en-US" sz="2400" b="1" dirty="0"/>
              <a:t>（加压）单极肢体导联：</a:t>
            </a:r>
          </a:p>
        </p:txBody>
      </p:sp>
      <p:pic>
        <p:nvPicPr>
          <p:cNvPr id="4" name="内容占位符 5" descr="timg55DNRTNC.jpg"/>
          <p:cNvPicPr>
            <a:picLocks noChangeAspect="1"/>
          </p:cNvPicPr>
          <p:nvPr/>
        </p:nvPicPr>
        <p:blipFill rotWithShape="1">
          <a:blip r:embed="rId3" cstate="print">
            <a:extLst>
              <a:ext uri="{28A0092B-C50C-407E-A947-70E740481C1C}">
                <a14:useLocalDpi xmlns:a14="http://schemas.microsoft.com/office/drawing/2010/main" val="0"/>
              </a:ext>
            </a:extLst>
          </a:blip>
          <a:srcRect l="13114" t="1333" r="7003" b="6842"/>
          <a:stretch/>
        </p:blipFill>
        <p:spPr>
          <a:xfrm>
            <a:off x="5436096" y="1589327"/>
            <a:ext cx="2043873" cy="3050557"/>
          </a:xfrm>
          <a:prstGeom prst="rect">
            <a:avLst/>
          </a:prstGeom>
        </p:spPr>
      </p:pic>
      <p:sp>
        <p:nvSpPr>
          <p:cNvPr id="5" name="内容占位符 6"/>
          <p:cNvSpPr txBox="1">
            <a:spLocks/>
          </p:cNvSpPr>
          <p:nvPr/>
        </p:nvSpPr>
        <p:spPr>
          <a:xfrm>
            <a:off x="1115616" y="1916832"/>
            <a:ext cx="2880320" cy="2664296"/>
          </a:xfrm>
          <a:prstGeom prst="rect">
            <a:avLst/>
          </a:prstGeom>
        </p:spPr>
        <p:txBody>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a:lnSpc>
                <a:spcPct val="150000"/>
              </a:lnSpc>
              <a:buFontTx/>
              <a:buNone/>
            </a:pPr>
            <a:r>
              <a:rPr lang="en-US" altLang="zh-CN" sz="2400" b="1" dirty="0" err="1">
                <a:latin typeface="+mn-ea"/>
                <a:cs typeface="Arial" panose="020B0604020202020204" pitchFamily="34" charset="0"/>
              </a:rPr>
              <a:t>avR</a:t>
            </a:r>
            <a:r>
              <a:rPr lang="zh-CN" altLang="en-US" sz="2400" b="1" dirty="0">
                <a:latin typeface="+mn-ea"/>
                <a:cs typeface="Arial" panose="020B0604020202020204" pitchFamily="34" charset="0"/>
              </a:rPr>
              <a:t>：</a:t>
            </a:r>
            <a:r>
              <a:rPr lang="zh-CN" altLang="en-US" sz="2400" dirty="0">
                <a:latin typeface="+mn-ea"/>
                <a:cs typeface="Arial" panose="020B0604020202020204" pitchFamily="34" charset="0"/>
              </a:rPr>
              <a:t>右上肢（</a:t>
            </a:r>
            <a:r>
              <a:rPr lang="en-US" altLang="zh-CN" sz="2400" dirty="0">
                <a:latin typeface="+mn-ea"/>
                <a:cs typeface="Arial" panose="020B0604020202020204" pitchFamily="34" charset="0"/>
              </a:rPr>
              <a:t>+</a:t>
            </a:r>
            <a:r>
              <a:rPr lang="zh-CN" altLang="en-US" sz="2400" dirty="0">
                <a:latin typeface="+mn-ea"/>
                <a:cs typeface="Arial" panose="020B0604020202020204" pitchFamily="34" charset="0"/>
              </a:rPr>
              <a:t>）</a:t>
            </a:r>
          </a:p>
          <a:p>
            <a:pPr marL="82296" indent="0">
              <a:lnSpc>
                <a:spcPct val="150000"/>
              </a:lnSpc>
              <a:buNone/>
            </a:pPr>
            <a:r>
              <a:rPr lang="en-US" altLang="zh-CN" sz="2400" b="1" dirty="0" err="1">
                <a:latin typeface="+mn-ea"/>
                <a:cs typeface="Arial" panose="020B0604020202020204" pitchFamily="34" charset="0"/>
              </a:rPr>
              <a:t>avL</a:t>
            </a:r>
            <a:r>
              <a:rPr lang="zh-CN" altLang="en-US" sz="2400" b="1" dirty="0">
                <a:latin typeface="+mn-ea"/>
                <a:cs typeface="Arial" panose="020B0604020202020204" pitchFamily="34" charset="0"/>
              </a:rPr>
              <a:t>：</a:t>
            </a:r>
            <a:r>
              <a:rPr lang="zh-CN" altLang="en-US" sz="2400" dirty="0">
                <a:latin typeface="+mn-ea"/>
                <a:cs typeface="Arial" panose="020B0604020202020204" pitchFamily="34" charset="0"/>
              </a:rPr>
              <a:t>左上肢（</a:t>
            </a:r>
            <a:r>
              <a:rPr lang="en-US" altLang="zh-CN" sz="2400" dirty="0">
                <a:latin typeface="+mn-ea"/>
                <a:cs typeface="Arial" panose="020B0604020202020204" pitchFamily="34" charset="0"/>
              </a:rPr>
              <a:t>+</a:t>
            </a:r>
            <a:r>
              <a:rPr lang="zh-CN" altLang="en-US" sz="2400" dirty="0">
                <a:latin typeface="+mn-ea"/>
                <a:cs typeface="Arial" panose="020B0604020202020204" pitchFamily="34" charset="0"/>
              </a:rPr>
              <a:t>）</a:t>
            </a:r>
          </a:p>
          <a:p>
            <a:pPr marL="82296" indent="0">
              <a:lnSpc>
                <a:spcPct val="150000"/>
              </a:lnSpc>
              <a:buNone/>
            </a:pPr>
            <a:r>
              <a:rPr lang="en-US" altLang="zh-CN" sz="2400" b="1" dirty="0" err="1">
                <a:latin typeface="+mn-ea"/>
                <a:cs typeface="Arial" panose="020B0604020202020204" pitchFamily="34" charset="0"/>
              </a:rPr>
              <a:t>avF</a:t>
            </a:r>
            <a:r>
              <a:rPr lang="zh-CN" altLang="en-US" sz="2400" b="1" dirty="0">
                <a:latin typeface="+mn-ea"/>
                <a:cs typeface="Arial" panose="020B0604020202020204" pitchFamily="34" charset="0"/>
              </a:rPr>
              <a:t>：</a:t>
            </a:r>
            <a:r>
              <a:rPr lang="zh-CN" altLang="en-US" sz="2400" dirty="0">
                <a:latin typeface="+mn-ea"/>
                <a:cs typeface="Arial" panose="020B0604020202020204" pitchFamily="34" charset="0"/>
              </a:rPr>
              <a:t>左下肢（</a:t>
            </a:r>
            <a:r>
              <a:rPr lang="en-US" altLang="zh-CN" sz="2400" dirty="0">
                <a:latin typeface="+mn-ea"/>
                <a:cs typeface="Arial" panose="020B0604020202020204" pitchFamily="34" charset="0"/>
              </a:rPr>
              <a:t>+</a:t>
            </a:r>
            <a:r>
              <a:rPr lang="zh-CN" altLang="en-US" sz="2400" dirty="0">
                <a:latin typeface="+mn-ea"/>
                <a:cs typeface="Arial" panose="020B0604020202020204" pitchFamily="34" charset="0"/>
              </a:rPr>
              <a:t>）</a:t>
            </a:r>
          </a:p>
          <a:p>
            <a:pPr marL="82296" indent="0">
              <a:lnSpc>
                <a:spcPct val="150000"/>
              </a:lnSpc>
              <a:buNone/>
            </a:pPr>
            <a:r>
              <a:rPr lang="zh-CN" altLang="en-US" sz="2400" dirty="0">
                <a:latin typeface="+mn-ea"/>
                <a:cs typeface="Arial" panose="020B0604020202020204" pitchFamily="34" charset="0"/>
              </a:rPr>
              <a:t>黑色</a:t>
            </a:r>
            <a:r>
              <a:rPr lang="en-US" altLang="zh-CN" sz="2400" dirty="0">
                <a:latin typeface="+mn-ea"/>
                <a:cs typeface="Arial" panose="020B0604020202020204" pitchFamily="34" charset="0"/>
              </a:rPr>
              <a:t>—</a:t>
            </a:r>
            <a:r>
              <a:rPr lang="zh-CN" altLang="en-US" sz="2400" dirty="0">
                <a:latin typeface="+mn-ea"/>
                <a:cs typeface="Arial" panose="020B0604020202020204" pitchFamily="34" charset="0"/>
              </a:rPr>
              <a:t>右下肢</a:t>
            </a:r>
          </a:p>
          <a:p>
            <a:pPr>
              <a:lnSpc>
                <a:spcPct val="150000"/>
              </a:lnSpc>
            </a:pPr>
            <a:endParaRPr lang="zh-CN" altLang="en-US" sz="2400" dirty="0">
              <a:latin typeface="+mn-ea"/>
              <a:cs typeface="Arial" panose="020B0604020202020204" pitchFamily="34" charset="0"/>
            </a:endParaRPr>
          </a:p>
        </p:txBody>
      </p:sp>
    </p:spTree>
    <p:extLst>
      <p:ext uri="{BB962C8B-B14F-4D97-AF65-F5344CB8AC3E}">
        <p14:creationId xmlns:p14="http://schemas.microsoft.com/office/powerpoint/2010/main" val="17434537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12000" contrast="10000"/>
                    </a14:imgEffect>
                  </a14:imgLayer>
                </a14:imgProps>
              </a:ext>
              <a:ext uri="{28A0092B-C50C-407E-A947-70E740481C1C}">
                <a14:useLocalDpi xmlns:a14="http://schemas.microsoft.com/office/drawing/2010/main" val="0"/>
              </a:ext>
            </a:extLst>
          </a:blip>
          <a:srcRect/>
          <a:stretch>
            <a:fillRect/>
          </a:stretch>
        </p:blipFill>
        <p:spPr bwMode="auto">
          <a:xfrm>
            <a:off x="1289623" y="3573016"/>
            <a:ext cx="6031077" cy="24014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内容占位符 1">
            <a:extLst>
              <a:ext uri="{FF2B5EF4-FFF2-40B4-BE49-F238E27FC236}">
                <a16:creationId xmlns:a16="http://schemas.microsoft.com/office/drawing/2014/main" id="{59BFD459-009D-4A46-98DF-5D08A46726C3}"/>
              </a:ext>
            </a:extLst>
          </p:cNvPr>
          <p:cNvSpPr txBox="1">
            <a:spLocks/>
          </p:cNvSpPr>
          <p:nvPr/>
        </p:nvSpPr>
        <p:spPr>
          <a:xfrm>
            <a:off x="971600" y="620688"/>
            <a:ext cx="6323751" cy="2520280"/>
          </a:xfrm>
          <a:prstGeom prst="rect">
            <a:avLst/>
          </a:prstGeom>
        </p:spPr>
        <p:txBody>
          <a:bodyPr vert="horz">
            <a:no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a:lnSpc>
                <a:spcPct val="120000"/>
              </a:lnSpc>
            </a:pPr>
            <a:r>
              <a:rPr lang="zh-CN" altLang="en-US" sz="2800" b="1" dirty="0">
                <a:solidFill>
                  <a:srgbClr val="7030A0"/>
                </a:solidFill>
                <a:latin typeface="+mn-ea"/>
              </a:rPr>
              <a:t>双极肢体导联：</a:t>
            </a:r>
            <a:endParaRPr lang="en-US" altLang="zh-CN" sz="2800" b="1" dirty="0">
              <a:solidFill>
                <a:srgbClr val="7030A0"/>
              </a:solidFill>
              <a:latin typeface="+mn-ea"/>
            </a:endParaRPr>
          </a:p>
          <a:p>
            <a:pPr lvl="1" algn="just">
              <a:lnSpc>
                <a:spcPct val="120000"/>
              </a:lnSpc>
            </a:pPr>
            <a:r>
              <a:rPr lang="en-US" altLang="zh-CN" sz="2400" dirty="0">
                <a:solidFill>
                  <a:srgbClr val="0000CC"/>
                </a:solidFill>
                <a:latin typeface="+mn-ea"/>
              </a:rPr>
              <a:t>I </a:t>
            </a:r>
            <a:r>
              <a:rPr lang="zh-CN" altLang="en-US" sz="2400" dirty="0">
                <a:solidFill>
                  <a:srgbClr val="0000CC"/>
                </a:solidFill>
                <a:latin typeface="+mn-ea"/>
              </a:rPr>
              <a:t>：左上肢</a:t>
            </a:r>
            <a:r>
              <a:rPr lang="zh-CN" altLang="en-US" sz="2400" dirty="0">
                <a:solidFill>
                  <a:srgbClr val="130BAD"/>
                </a:solidFill>
                <a:latin typeface="+mn-ea"/>
              </a:rPr>
              <a:t>（</a:t>
            </a:r>
            <a:r>
              <a:rPr lang="en-US" altLang="zh-CN" sz="2400" dirty="0">
                <a:solidFill>
                  <a:srgbClr val="130BAD"/>
                </a:solidFill>
                <a:latin typeface="+mn-ea"/>
              </a:rPr>
              <a:t>+</a:t>
            </a:r>
            <a:r>
              <a:rPr lang="zh-CN" altLang="en-US" sz="2400" dirty="0">
                <a:solidFill>
                  <a:srgbClr val="130BAD"/>
                </a:solidFill>
                <a:latin typeface="+mn-ea"/>
              </a:rPr>
              <a:t>）</a:t>
            </a:r>
            <a:r>
              <a:rPr lang="en-US" altLang="zh-CN" sz="2400" dirty="0">
                <a:solidFill>
                  <a:srgbClr val="130BAD"/>
                </a:solidFill>
                <a:latin typeface="+mn-ea"/>
              </a:rPr>
              <a:t>- </a:t>
            </a:r>
            <a:r>
              <a:rPr lang="zh-CN" altLang="en-US" sz="2400" dirty="0">
                <a:solidFill>
                  <a:srgbClr val="130BAD"/>
                </a:solidFill>
                <a:latin typeface="+mn-ea"/>
              </a:rPr>
              <a:t>右上肢（</a:t>
            </a:r>
            <a:r>
              <a:rPr lang="en-US" altLang="zh-CN" sz="2400" dirty="0">
                <a:solidFill>
                  <a:srgbClr val="130BAD"/>
                </a:solidFill>
                <a:latin typeface="+mn-ea"/>
              </a:rPr>
              <a:t>-</a:t>
            </a:r>
            <a:r>
              <a:rPr lang="zh-CN" altLang="en-US" sz="2400" dirty="0">
                <a:solidFill>
                  <a:srgbClr val="130BAD"/>
                </a:solidFill>
                <a:latin typeface="+mn-ea"/>
              </a:rPr>
              <a:t>）</a:t>
            </a:r>
            <a:endParaRPr lang="en-US" altLang="zh-CN" sz="2400" dirty="0">
              <a:solidFill>
                <a:srgbClr val="130BAD"/>
              </a:solidFill>
              <a:latin typeface="+mn-ea"/>
            </a:endParaRPr>
          </a:p>
          <a:p>
            <a:pPr lvl="1" algn="just">
              <a:lnSpc>
                <a:spcPct val="120000"/>
              </a:lnSpc>
            </a:pPr>
            <a:r>
              <a:rPr lang="en-US" altLang="zh-CN" sz="2600" b="1" dirty="0">
                <a:solidFill>
                  <a:srgbClr val="130BAD"/>
                </a:solidFill>
                <a:latin typeface="+mn-ea"/>
              </a:rPr>
              <a:t>II</a:t>
            </a:r>
            <a:r>
              <a:rPr lang="zh-CN" altLang="en-US" sz="2600" b="1" dirty="0">
                <a:solidFill>
                  <a:srgbClr val="130BAD"/>
                </a:solidFill>
                <a:latin typeface="+mn-ea"/>
              </a:rPr>
              <a:t>：左下肢（</a:t>
            </a:r>
            <a:r>
              <a:rPr lang="en-US" altLang="zh-CN" sz="2600" b="1" dirty="0">
                <a:solidFill>
                  <a:srgbClr val="130BAD"/>
                </a:solidFill>
                <a:latin typeface="+mn-ea"/>
              </a:rPr>
              <a:t>+</a:t>
            </a:r>
            <a:r>
              <a:rPr lang="zh-CN" altLang="en-US" sz="2600" b="1" dirty="0">
                <a:solidFill>
                  <a:srgbClr val="130BAD"/>
                </a:solidFill>
                <a:latin typeface="+mn-ea"/>
              </a:rPr>
              <a:t>）</a:t>
            </a:r>
            <a:r>
              <a:rPr lang="en-US" altLang="zh-CN" sz="2600" b="1" dirty="0">
                <a:solidFill>
                  <a:srgbClr val="130BAD"/>
                </a:solidFill>
                <a:latin typeface="+mn-ea"/>
              </a:rPr>
              <a:t>- </a:t>
            </a:r>
            <a:r>
              <a:rPr lang="zh-CN" altLang="en-US" sz="2600" b="1" dirty="0">
                <a:solidFill>
                  <a:srgbClr val="130BAD"/>
                </a:solidFill>
                <a:latin typeface="+mn-ea"/>
              </a:rPr>
              <a:t>右上肢（</a:t>
            </a:r>
            <a:r>
              <a:rPr lang="en-US" altLang="zh-CN" sz="2600" b="1" dirty="0">
                <a:solidFill>
                  <a:srgbClr val="130BAD"/>
                </a:solidFill>
                <a:latin typeface="+mn-ea"/>
              </a:rPr>
              <a:t>-</a:t>
            </a:r>
            <a:r>
              <a:rPr lang="zh-CN" altLang="en-US" sz="2600" b="1" dirty="0">
                <a:solidFill>
                  <a:srgbClr val="130BAD"/>
                </a:solidFill>
                <a:latin typeface="+mn-ea"/>
              </a:rPr>
              <a:t>）</a:t>
            </a:r>
            <a:endParaRPr lang="en-US" altLang="zh-CN" sz="2600" b="1" dirty="0">
              <a:solidFill>
                <a:srgbClr val="130BAD"/>
              </a:solidFill>
              <a:latin typeface="+mn-ea"/>
            </a:endParaRPr>
          </a:p>
          <a:p>
            <a:pPr lvl="1" algn="just">
              <a:lnSpc>
                <a:spcPct val="120000"/>
              </a:lnSpc>
            </a:pPr>
            <a:r>
              <a:rPr lang="en-US" altLang="zh-CN" sz="2400" dirty="0">
                <a:solidFill>
                  <a:srgbClr val="130BAD"/>
                </a:solidFill>
                <a:latin typeface="+mn-ea"/>
              </a:rPr>
              <a:t>III</a:t>
            </a:r>
            <a:r>
              <a:rPr lang="zh-CN" altLang="en-US" sz="2400" dirty="0">
                <a:solidFill>
                  <a:srgbClr val="130BAD"/>
                </a:solidFill>
                <a:latin typeface="+mn-ea"/>
              </a:rPr>
              <a:t>：左下肢（</a:t>
            </a:r>
            <a:r>
              <a:rPr lang="en-US" altLang="zh-CN" sz="2400" dirty="0">
                <a:solidFill>
                  <a:srgbClr val="130BAD"/>
                </a:solidFill>
                <a:latin typeface="+mn-ea"/>
              </a:rPr>
              <a:t>+</a:t>
            </a:r>
            <a:r>
              <a:rPr lang="zh-CN" altLang="en-US" sz="2400" dirty="0">
                <a:solidFill>
                  <a:srgbClr val="130BAD"/>
                </a:solidFill>
                <a:latin typeface="+mn-ea"/>
              </a:rPr>
              <a:t>）</a:t>
            </a:r>
            <a:r>
              <a:rPr lang="en-US" altLang="zh-CN" sz="2400" dirty="0">
                <a:solidFill>
                  <a:srgbClr val="130BAD"/>
                </a:solidFill>
                <a:latin typeface="+mn-ea"/>
              </a:rPr>
              <a:t>- </a:t>
            </a:r>
            <a:r>
              <a:rPr lang="zh-CN" altLang="en-US" sz="2400" dirty="0">
                <a:solidFill>
                  <a:srgbClr val="130BAD"/>
                </a:solidFill>
                <a:latin typeface="+mn-ea"/>
              </a:rPr>
              <a:t>左上肢（</a:t>
            </a:r>
            <a:r>
              <a:rPr lang="en-US" altLang="zh-CN" sz="2400" dirty="0">
                <a:solidFill>
                  <a:srgbClr val="130BAD"/>
                </a:solidFill>
                <a:latin typeface="+mn-ea"/>
              </a:rPr>
              <a:t>-</a:t>
            </a:r>
            <a:r>
              <a:rPr lang="zh-CN" altLang="en-US" sz="2400" dirty="0">
                <a:solidFill>
                  <a:srgbClr val="130BAD"/>
                </a:solidFill>
                <a:latin typeface="+mn-ea"/>
              </a:rPr>
              <a:t>）</a:t>
            </a:r>
            <a:endParaRPr lang="en-US" altLang="zh-CN" sz="2400" dirty="0">
              <a:solidFill>
                <a:srgbClr val="130BAD"/>
              </a:solidFill>
              <a:latin typeface="+mn-ea"/>
            </a:endParaRPr>
          </a:p>
          <a:p>
            <a:pPr lvl="1" algn="just">
              <a:lnSpc>
                <a:spcPct val="120000"/>
              </a:lnSpc>
            </a:pPr>
            <a:r>
              <a:rPr lang="zh-CN" altLang="en-US" sz="2400" b="1" dirty="0">
                <a:latin typeface="+mn-ea"/>
              </a:rPr>
              <a:t>黑色：右下肢</a:t>
            </a:r>
            <a:endParaRPr lang="en-US" altLang="zh-CN" sz="2400" b="1" dirty="0">
              <a:latin typeface="+mn-ea"/>
            </a:endParaRPr>
          </a:p>
          <a:p>
            <a:pPr>
              <a:lnSpc>
                <a:spcPct val="120000"/>
              </a:lnSpc>
            </a:pPr>
            <a:endParaRPr lang="zh-CN" altLang="en-US" sz="2400" dirty="0"/>
          </a:p>
        </p:txBody>
      </p:sp>
    </p:spTree>
    <p:extLst>
      <p:ext uri="{BB962C8B-B14F-4D97-AF65-F5344CB8AC3E}">
        <p14:creationId xmlns:p14="http://schemas.microsoft.com/office/powerpoint/2010/main" val="4187991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67544" y="476672"/>
            <a:ext cx="2600046" cy="587282"/>
          </a:xfrm>
        </p:spPr>
        <p:txBody>
          <a:bodyPr>
            <a:normAutofit/>
          </a:bodyPr>
          <a:lstStyle/>
          <a:p>
            <a:r>
              <a:rPr lang="zh-CN" altLang="en-US" sz="2600" b="1" dirty="0"/>
              <a:t>胸前导联</a:t>
            </a:r>
          </a:p>
        </p:txBody>
      </p:sp>
      <p:sp>
        <p:nvSpPr>
          <p:cNvPr id="5" name="内容占位符 5"/>
          <p:cNvSpPr txBox="1">
            <a:spLocks/>
          </p:cNvSpPr>
          <p:nvPr/>
        </p:nvSpPr>
        <p:spPr>
          <a:xfrm>
            <a:off x="539552" y="1658472"/>
            <a:ext cx="7395535" cy="2582465"/>
          </a:xfrm>
          <a:prstGeom prst="rect">
            <a:avLst/>
          </a:prstGeom>
        </p:spPr>
        <p:txBody>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marL="82296" indent="0">
              <a:lnSpc>
                <a:spcPct val="110000"/>
              </a:lnSpc>
              <a:buNone/>
            </a:pPr>
            <a:r>
              <a:rPr lang="en-US" altLang="zh-CN" sz="2400" b="1" dirty="0">
                <a:latin typeface="+mn-ea"/>
              </a:rPr>
              <a:t>V</a:t>
            </a:r>
            <a:r>
              <a:rPr lang="en-US" altLang="zh-CN" sz="2400" b="1" baseline="-25000" dirty="0">
                <a:latin typeface="+mn-ea"/>
              </a:rPr>
              <a:t>1</a:t>
            </a:r>
            <a:r>
              <a:rPr lang="en-US" altLang="zh-CN" sz="2400" b="1" dirty="0">
                <a:latin typeface="+mn-ea"/>
              </a:rPr>
              <a:t>: </a:t>
            </a:r>
            <a:r>
              <a:rPr lang="zh-CN" altLang="en-US" sz="2400" b="1" dirty="0">
                <a:latin typeface="+mn-ea"/>
              </a:rPr>
              <a:t>红色</a:t>
            </a:r>
            <a:r>
              <a:rPr lang="en-US" altLang="zh-CN" sz="2400" b="1" dirty="0">
                <a:latin typeface="+mn-ea"/>
              </a:rPr>
              <a:t>--</a:t>
            </a:r>
            <a:r>
              <a:rPr lang="zh-CN" altLang="en-US" sz="2400" b="1" dirty="0">
                <a:latin typeface="+mn-ea"/>
              </a:rPr>
              <a:t>胸骨右缘第四肋间（</a:t>
            </a:r>
            <a:r>
              <a:rPr lang="en-US" altLang="zh-CN" sz="2400" b="1" dirty="0">
                <a:latin typeface="+mn-ea"/>
              </a:rPr>
              <a:t>+</a:t>
            </a:r>
            <a:r>
              <a:rPr lang="zh-CN" altLang="en-US" sz="2400" b="1" dirty="0">
                <a:latin typeface="+mn-ea"/>
              </a:rPr>
              <a:t>）</a:t>
            </a:r>
          </a:p>
          <a:p>
            <a:pPr marL="82296" indent="0">
              <a:lnSpc>
                <a:spcPct val="110000"/>
              </a:lnSpc>
              <a:buNone/>
            </a:pPr>
            <a:r>
              <a:rPr lang="en-US" altLang="zh-CN" sz="2400" b="1" dirty="0">
                <a:latin typeface="+mn-ea"/>
              </a:rPr>
              <a:t>V</a:t>
            </a:r>
            <a:r>
              <a:rPr lang="en-US" altLang="zh-CN" sz="2400" b="1" baseline="-25000" dirty="0">
                <a:latin typeface="+mn-ea"/>
              </a:rPr>
              <a:t>2</a:t>
            </a:r>
            <a:r>
              <a:rPr lang="en-US" altLang="zh-CN" sz="2400" b="1" dirty="0">
                <a:latin typeface="+mn-ea"/>
              </a:rPr>
              <a:t>: </a:t>
            </a:r>
            <a:r>
              <a:rPr lang="zh-CN" altLang="en-US" sz="2400" b="1" dirty="0">
                <a:latin typeface="+mn-ea"/>
              </a:rPr>
              <a:t>黄色</a:t>
            </a:r>
            <a:r>
              <a:rPr lang="en-US" altLang="zh-CN" sz="2400" b="1" dirty="0">
                <a:latin typeface="+mn-ea"/>
              </a:rPr>
              <a:t>--</a:t>
            </a:r>
            <a:r>
              <a:rPr lang="zh-CN" altLang="en-US" sz="2400" b="1" dirty="0">
                <a:latin typeface="+mn-ea"/>
              </a:rPr>
              <a:t>胸骨左缘第四肋间（</a:t>
            </a:r>
            <a:r>
              <a:rPr lang="en-US" altLang="zh-CN" sz="2400" b="1" dirty="0">
                <a:latin typeface="+mn-ea"/>
              </a:rPr>
              <a:t>+</a:t>
            </a:r>
            <a:r>
              <a:rPr lang="zh-CN" altLang="en-US" sz="2400" b="1" dirty="0">
                <a:latin typeface="+mn-ea"/>
              </a:rPr>
              <a:t>）</a:t>
            </a:r>
          </a:p>
          <a:p>
            <a:pPr marL="82296" indent="0">
              <a:lnSpc>
                <a:spcPct val="110000"/>
              </a:lnSpc>
              <a:buNone/>
            </a:pPr>
            <a:r>
              <a:rPr lang="en-US" altLang="zh-CN" sz="2400" b="1" dirty="0">
                <a:latin typeface="+mn-ea"/>
              </a:rPr>
              <a:t>V</a:t>
            </a:r>
            <a:r>
              <a:rPr lang="en-US" altLang="zh-CN" sz="2400" b="1" baseline="-25000" dirty="0">
                <a:latin typeface="+mn-ea"/>
              </a:rPr>
              <a:t>3</a:t>
            </a:r>
            <a:r>
              <a:rPr lang="en-US" altLang="zh-CN" sz="2400" b="1" dirty="0">
                <a:latin typeface="+mn-ea"/>
              </a:rPr>
              <a:t>: </a:t>
            </a:r>
            <a:r>
              <a:rPr lang="zh-CN" altLang="en-US" sz="2400" b="1" dirty="0">
                <a:latin typeface="+mn-ea"/>
              </a:rPr>
              <a:t>绿色</a:t>
            </a:r>
            <a:r>
              <a:rPr lang="en-US" altLang="zh-CN" sz="2400" b="1" dirty="0">
                <a:latin typeface="+mn-ea"/>
              </a:rPr>
              <a:t>--V</a:t>
            </a:r>
            <a:r>
              <a:rPr lang="en-US" altLang="zh-CN" sz="2400" b="1" baseline="-25000" dirty="0">
                <a:latin typeface="+mn-ea"/>
              </a:rPr>
              <a:t>2</a:t>
            </a:r>
            <a:r>
              <a:rPr lang="zh-CN" altLang="en-US" sz="2400" b="1" dirty="0">
                <a:latin typeface="+mn-ea"/>
              </a:rPr>
              <a:t>与</a:t>
            </a:r>
            <a:r>
              <a:rPr lang="en-US" altLang="zh-CN" sz="2400" b="1" dirty="0">
                <a:latin typeface="+mn-ea"/>
              </a:rPr>
              <a:t>V</a:t>
            </a:r>
            <a:r>
              <a:rPr lang="en-US" altLang="zh-CN" sz="2400" b="1" baseline="-25000" dirty="0">
                <a:latin typeface="+mn-ea"/>
              </a:rPr>
              <a:t>4</a:t>
            </a:r>
            <a:r>
              <a:rPr lang="zh-CN" altLang="en-US" sz="2400" b="1" dirty="0">
                <a:latin typeface="+mn-ea"/>
              </a:rPr>
              <a:t>连线的中点（</a:t>
            </a:r>
            <a:r>
              <a:rPr lang="en-US" altLang="zh-CN" sz="2400" b="1" dirty="0">
                <a:latin typeface="+mn-ea"/>
              </a:rPr>
              <a:t>+</a:t>
            </a:r>
            <a:r>
              <a:rPr lang="zh-CN" altLang="en-US" sz="2400" b="1" dirty="0">
                <a:latin typeface="+mn-ea"/>
              </a:rPr>
              <a:t>）</a:t>
            </a:r>
          </a:p>
          <a:p>
            <a:pPr marL="82296" indent="0">
              <a:lnSpc>
                <a:spcPct val="110000"/>
              </a:lnSpc>
              <a:buNone/>
            </a:pPr>
            <a:r>
              <a:rPr lang="en-US" altLang="zh-CN" sz="2400" b="1" dirty="0">
                <a:latin typeface="+mn-ea"/>
              </a:rPr>
              <a:t>V</a:t>
            </a:r>
            <a:r>
              <a:rPr lang="en-US" altLang="zh-CN" sz="2400" b="1" baseline="-25000" dirty="0">
                <a:latin typeface="+mn-ea"/>
              </a:rPr>
              <a:t>4</a:t>
            </a:r>
            <a:r>
              <a:rPr lang="en-US" altLang="zh-CN" sz="2400" b="1" dirty="0">
                <a:latin typeface="+mn-ea"/>
              </a:rPr>
              <a:t>: </a:t>
            </a:r>
            <a:r>
              <a:rPr lang="zh-CN" altLang="en-US" sz="2400" b="1" dirty="0">
                <a:latin typeface="+mn-ea"/>
              </a:rPr>
              <a:t>棕色</a:t>
            </a:r>
            <a:r>
              <a:rPr lang="en-US" altLang="zh-CN" sz="2400" b="1" dirty="0">
                <a:latin typeface="+mn-ea"/>
              </a:rPr>
              <a:t>--</a:t>
            </a:r>
            <a:r>
              <a:rPr lang="zh-CN" altLang="en-US" sz="2400" b="1" dirty="0">
                <a:latin typeface="+mn-ea"/>
              </a:rPr>
              <a:t>左锁骨中线第五肋间（</a:t>
            </a:r>
            <a:r>
              <a:rPr lang="en-US" altLang="zh-CN" sz="2400" b="1" dirty="0">
                <a:latin typeface="+mn-ea"/>
              </a:rPr>
              <a:t>+</a:t>
            </a:r>
            <a:r>
              <a:rPr lang="zh-CN" altLang="en-US" sz="2400" b="1" dirty="0">
                <a:latin typeface="+mn-ea"/>
              </a:rPr>
              <a:t>）</a:t>
            </a:r>
          </a:p>
          <a:p>
            <a:pPr marL="82296" indent="0">
              <a:lnSpc>
                <a:spcPct val="110000"/>
              </a:lnSpc>
              <a:buNone/>
            </a:pPr>
            <a:r>
              <a:rPr lang="en-US" altLang="zh-CN" sz="2400" b="1" dirty="0">
                <a:latin typeface="+mn-ea"/>
              </a:rPr>
              <a:t>V</a:t>
            </a:r>
            <a:r>
              <a:rPr lang="en-US" altLang="zh-CN" sz="2400" b="1" baseline="-25000" dirty="0">
                <a:latin typeface="+mn-ea"/>
              </a:rPr>
              <a:t>5</a:t>
            </a:r>
            <a:r>
              <a:rPr lang="en-US" altLang="zh-CN" sz="2400" b="1" dirty="0">
                <a:latin typeface="+mn-ea"/>
              </a:rPr>
              <a:t>: </a:t>
            </a:r>
            <a:r>
              <a:rPr lang="zh-CN" altLang="en-US" sz="2400" b="1" dirty="0">
                <a:latin typeface="+mn-ea"/>
              </a:rPr>
              <a:t>黑色</a:t>
            </a:r>
            <a:r>
              <a:rPr lang="en-US" altLang="zh-CN" sz="2400" b="1" dirty="0">
                <a:latin typeface="+mn-ea"/>
              </a:rPr>
              <a:t>--</a:t>
            </a:r>
            <a:r>
              <a:rPr lang="zh-CN" altLang="en-US" sz="2400" b="1" dirty="0">
                <a:latin typeface="+mn-ea"/>
              </a:rPr>
              <a:t>左腋前线第五肋间（</a:t>
            </a:r>
            <a:r>
              <a:rPr lang="en-US" altLang="zh-CN" sz="2400" b="1" dirty="0">
                <a:latin typeface="+mn-ea"/>
              </a:rPr>
              <a:t>+</a:t>
            </a:r>
            <a:r>
              <a:rPr lang="zh-CN" altLang="en-US" sz="2400" b="1" dirty="0">
                <a:latin typeface="+mn-ea"/>
              </a:rPr>
              <a:t>）</a:t>
            </a:r>
          </a:p>
          <a:p>
            <a:pPr marL="82296" indent="0">
              <a:lnSpc>
                <a:spcPct val="110000"/>
              </a:lnSpc>
              <a:buNone/>
            </a:pPr>
            <a:r>
              <a:rPr lang="en-US" altLang="zh-CN" sz="2400" b="1" dirty="0">
                <a:latin typeface="+mn-ea"/>
              </a:rPr>
              <a:t>V</a:t>
            </a:r>
            <a:r>
              <a:rPr lang="en-US" altLang="zh-CN" sz="2400" b="1" baseline="-25000" dirty="0">
                <a:latin typeface="+mn-ea"/>
              </a:rPr>
              <a:t>6</a:t>
            </a:r>
            <a:r>
              <a:rPr lang="en-US" altLang="zh-CN" sz="2400" b="1" dirty="0">
                <a:latin typeface="+mn-ea"/>
              </a:rPr>
              <a:t>: </a:t>
            </a:r>
            <a:r>
              <a:rPr lang="zh-CN" altLang="en-US" sz="2400" b="1" dirty="0">
                <a:latin typeface="+mn-ea"/>
              </a:rPr>
              <a:t>紫色</a:t>
            </a:r>
            <a:r>
              <a:rPr lang="en-US" altLang="zh-CN" sz="2400" b="1" dirty="0">
                <a:latin typeface="+mn-ea"/>
              </a:rPr>
              <a:t>--</a:t>
            </a:r>
            <a:r>
              <a:rPr lang="zh-CN" altLang="en-US" sz="2400" b="1" dirty="0">
                <a:latin typeface="+mn-ea"/>
              </a:rPr>
              <a:t>左腋中线第五肋间（</a:t>
            </a:r>
            <a:r>
              <a:rPr lang="en-US" altLang="zh-CN" sz="2400" b="1" dirty="0">
                <a:latin typeface="+mn-ea"/>
              </a:rPr>
              <a:t>+</a:t>
            </a:r>
            <a:r>
              <a:rPr lang="zh-CN" altLang="en-US" sz="2400" b="1" dirty="0">
                <a:latin typeface="+mn-ea"/>
              </a:rPr>
              <a:t>）</a:t>
            </a:r>
          </a:p>
        </p:txBody>
      </p:sp>
      <p:pic>
        <p:nvPicPr>
          <p:cNvPr id="6" name="图片 5">
            <a:extLst>
              <a:ext uri="{FF2B5EF4-FFF2-40B4-BE49-F238E27FC236}">
                <a16:creationId xmlns:a16="http://schemas.microsoft.com/office/drawing/2014/main" id="{D27AFC41-2E45-4A7A-8EEE-6491F199D25D}"/>
              </a:ext>
            </a:extLst>
          </p:cNvPr>
          <p:cNvPicPr>
            <a:picLocks noChangeAspect="1"/>
          </p:cNvPicPr>
          <p:nvPr/>
        </p:nvPicPr>
        <p:blipFill rotWithShape="1">
          <a:blip r:embed="rId3"/>
          <a:srcRect l="20998" t="23622" r="55551" b="48558"/>
          <a:stretch/>
        </p:blipFill>
        <p:spPr>
          <a:xfrm>
            <a:off x="5868144" y="1999214"/>
            <a:ext cx="2808684" cy="2221795"/>
          </a:xfrm>
          <a:prstGeom prst="rect">
            <a:avLst/>
          </a:prstGeom>
        </p:spPr>
      </p:pic>
    </p:spTree>
    <p:extLst>
      <p:ext uri="{BB962C8B-B14F-4D97-AF65-F5344CB8AC3E}">
        <p14:creationId xmlns:p14="http://schemas.microsoft.com/office/powerpoint/2010/main" val="4855318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聚合">
  <a:themeElements>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聚合">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聚合">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18015</TotalTime>
  <Words>4070</Words>
  <Application>Microsoft Office PowerPoint</Application>
  <PresentationFormat>全屏显示(4:3)</PresentationFormat>
  <Paragraphs>263</Paragraphs>
  <Slides>36</Slides>
  <Notes>28</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1</vt:i4>
      </vt:variant>
      <vt:variant>
        <vt:lpstr>幻灯片标题</vt:lpstr>
      </vt:variant>
      <vt:variant>
        <vt:i4>36</vt:i4>
      </vt:variant>
    </vt:vector>
  </HeadingPairs>
  <TitlesOfParts>
    <vt:vector size="49" baseType="lpstr">
      <vt:lpstr>等线</vt:lpstr>
      <vt:lpstr>黑体</vt:lpstr>
      <vt:lpstr>宋体</vt:lpstr>
      <vt:lpstr>Arial</vt:lpstr>
      <vt:lpstr>Calibri</vt:lpstr>
      <vt:lpstr>Lucida Sans Unicode</vt:lpstr>
      <vt:lpstr>Times New Roman</vt:lpstr>
      <vt:lpstr>Verdana</vt:lpstr>
      <vt:lpstr>Wingdings</vt:lpstr>
      <vt:lpstr>Wingdings 2</vt:lpstr>
      <vt:lpstr>Wingdings 3</vt:lpstr>
      <vt:lpstr>聚合</vt:lpstr>
      <vt:lpstr>Image</vt:lpstr>
      <vt:lpstr>实验11 人体体表心电图的描记 实验12 人体甲襞微循环观察 实验13 人体动脉血压测定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甲襞微循环图例</vt:lpstr>
      <vt:lpstr>PowerPoint 演示文稿</vt:lpstr>
      <vt:lpstr>PowerPoint 演示文稿</vt:lpstr>
      <vt:lpstr>PowerPoint 演示文稿</vt:lpstr>
      <vt:lpstr>PowerPoint 演示文稿</vt:lpstr>
      <vt:lpstr>PowerPoint 演示文稿</vt:lpstr>
      <vt:lpstr>PowerPoint 演示文稿</vt:lpstr>
      <vt:lpstr>实验11 人体体表心电图的描记</vt:lpstr>
      <vt:lpstr>PowerPoint 演示文稿</vt:lpstr>
      <vt:lpstr>PowerPoint 演示文稿</vt:lpstr>
      <vt:lpstr>PowerPoint 演示文稿</vt:lpstr>
      <vt:lpstr>实验12  人体甲襞微循环观察</vt:lpstr>
      <vt:lpstr>PowerPoint 演示文稿</vt:lpstr>
      <vt:lpstr>PowerPoint 演示文稿</vt:lpstr>
      <vt:lpstr>实验13   人体动脉血压测定</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实验11 柯氏声血压电学法        和听诊法测定人体动脉血压</dc:title>
  <dc:creator>wx</dc:creator>
  <cp:lastModifiedBy>bj_bi</cp:lastModifiedBy>
  <cp:revision>290</cp:revision>
  <dcterms:created xsi:type="dcterms:W3CDTF">2016-10-28T03:05:14Z</dcterms:created>
  <dcterms:modified xsi:type="dcterms:W3CDTF">2025-04-05T12:35:46Z</dcterms:modified>
</cp:coreProperties>
</file>

<file path=docProps/thumbnail.jpeg>
</file>